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Impact" charset="1" panose="020B0806030902050204"/>
      <p:regular r:id="rId15"/>
    </p:embeddedFont>
    <p:embeddedFont>
      <p:font typeface="Roboto" charset="1" panose="02000000000000000000"/>
      <p:regular r:id="rId16"/>
    </p:embeddedFont>
    <p:embeddedFont>
      <p:font typeface="Roboto Bold"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34.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5.jpe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6.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163991" y="3043237"/>
            <a:ext cx="5557838" cy="957262"/>
            <a:chOff x="0" y="0"/>
            <a:chExt cx="1463793" cy="252119"/>
          </a:xfrm>
        </p:grpSpPr>
        <p:sp>
          <p:nvSpPr>
            <p:cNvPr name="Freeform 3" id="3"/>
            <p:cNvSpPr/>
            <p:nvPr/>
          </p:nvSpPr>
          <p:spPr>
            <a:xfrm flipH="false" flipV="false" rot="0">
              <a:off x="0" y="0"/>
              <a:ext cx="1463793" cy="252119"/>
            </a:xfrm>
            <a:custGeom>
              <a:avLst/>
              <a:gdLst/>
              <a:ahLst/>
              <a:cxnLst/>
              <a:rect r="r" b="b" t="t" l="l"/>
              <a:pathLst>
                <a:path h="252119" w="1463793">
                  <a:moveTo>
                    <a:pt x="203200" y="0"/>
                  </a:moveTo>
                  <a:lnTo>
                    <a:pt x="1260593" y="0"/>
                  </a:lnTo>
                  <a:lnTo>
                    <a:pt x="1463793" y="252119"/>
                  </a:lnTo>
                  <a:lnTo>
                    <a:pt x="0" y="252119"/>
                  </a:lnTo>
                  <a:lnTo>
                    <a:pt x="203200" y="0"/>
                  </a:lnTo>
                  <a:close/>
                </a:path>
              </a:pathLst>
            </a:custGeom>
            <a:solidFill>
              <a:srgbClr val="21277C"/>
            </a:solidFill>
          </p:spPr>
        </p:sp>
        <p:sp>
          <p:nvSpPr>
            <p:cNvPr name="TextBox 4" id="4"/>
            <p:cNvSpPr txBox="true"/>
            <p:nvPr/>
          </p:nvSpPr>
          <p:spPr>
            <a:xfrm>
              <a:off x="127000" y="-38100"/>
              <a:ext cx="1209793" cy="2902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43159" y="-204788"/>
            <a:ext cx="8408194" cy="10501312"/>
            <a:chOff x="0" y="0"/>
            <a:chExt cx="2214504" cy="2765778"/>
          </a:xfrm>
        </p:grpSpPr>
        <p:sp>
          <p:nvSpPr>
            <p:cNvPr name="Freeform 6" id="6"/>
            <p:cNvSpPr/>
            <p:nvPr/>
          </p:nvSpPr>
          <p:spPr>
            <a:xfrm flipH="false" flipV="false" rot="0">
              <a:off x="0" y="0"/>
              <a:ext cx="2214504" cy="2765778"/>
            </a:xfrm>
            <a:custGeom>
              <a:avLst/>
              <a:gdLst/>
              <a:ahLst/>
              <a:cxnLst/>
              <a:rect r="r" b="b" t="t" l="l"/>
              <a:pathLst>
                <a:path h="2765778" w="2214504">
                  <a:moveTo>
                    <a:pt x="0" y="0"/>
                  </a:moveTo>
                  <a:lnTo>
                    <a:pt x="2214504" y="0"/>
                  </a:lnTo>
                  <a:lnTo>
                    <a:pt x="2214504" y="2765778"/>
                  </a:lnTo>
                  <a:lnTo>
                    <a:pt x="0" y="2765778"/>
                  </a:lnTo>
                  <a:close/>
                </a:path>
              </a:pathLst>
            </a:custGeom>
            <a:gradFill rotWithShape="true">
              <a:gsLst>
                <a:gs pos="0">
                  <a:srgbClr val="2C328F">
                    <a:alpha val="100000"/>
                  </a:srgbClr>
                </a:gs>
                <a:gs pos="100000">
                  <a:srgbClr val="1B1F64">
                    <a:alpha val="100000"/>
                  </a:srgbClr>
                </a:gs>
              </a:gsLst>
              <a:lin ang="5400000"/>
            </a:gradFill>
          </p:spPr>
        </p:sp>
        <p:sp>
          <p:nvSpPr>
            <p:cNvPr name="TextBox 7" id="7"/>
            <p:cNvSpPr txBox="true"/>
            <p:nvPr/>
          </p:nvSpPr>
          <p:spPr>
            <a:xfrm>
              <a:off x="0" y="-38100"/>
              <a:ext cx="2214504" cy="280387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162209" y="709699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8851588"/>
            <a:ext cx="10162209" cy="1435412"/>
          </a:xfrm>
          <a:custGeom>
            <a:avLst/>
            <a:gdLst/>
            <a:ahLst/>
            <a:cxnLst/>
            <a:rect r="r" b="b" t="t" l="l"/>
            <a:pathLst>
              <a:path h="1435412" w="10162209">
                <a:moveTo>
                  <a:pt x="0" y="0"/>
                </a:moveTo>
                <a:lnTo>
                  <a:pt x="10162209" y="0"/>
                </a:lnTo>
                <a:lnTo>
                  <a:pt x="10162209" y="1435412"/>
                </a:lnTo>
                <a:lnTo>
                  <a:pt x="0" y="14354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7102802" y="4247427"/>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7102802" y="5701436"/>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flipV="true">
            <a:off x="17763987" y="742950"/>
            <a:ext cx="0" cy="2633503"/>
          </a:xfrm>
          <a:prstGeom prst="line">
            <a:avLst/>
          </a:prstGeom>
          <a:ln cap="flat" w="38100">
            <a:solidFill>
              <a:srgbClr val="59CEF7">
                <a:alpha val="49804"/>
              </a:srgbClr>
            </a:solidFill>
            <a:prstDash val="solid"/>
            <a:headEnd type="none" len="sm" w="sm"/>
            <a:tailEnd type="none" len="sm" w="sm"/>
          </a:ln>
        </p:spPr>
      </p:sp>
      <p:grpSp>
        <p:nvGrpSpPr>
          <p:cNvPr name="Group 13" id="13"/>
          <p:cNvGrpSpPr/>
          <p:nvPr/>
        </p:nvGrpSpPr>
        <p:grpSpPr>
          <a:xfrm rot="0">
            <a:off x="17592537" y="742950"/>
            <a:ext cx="381000" cy="381000"/>
            <a:chOff x="0" y="0"/>
            <a:chExt cx="722489" cy="722489"/>
          </a:xfrm>
        </p:grpSpPr>
        <p:sp>
          <p:nvSpPr>
            <p:cNvPr name="Freeform 14" id="14"/>
            <p:cNvSpPr/>
            <p:nvPr/>
          </p:nvSpPr>
          <p:spPr>
            <a:xfrm flipH="false" flipV="false" rot="0">
              <a:off x="0" y="0"/>
              <a:ext cx="722489" cy="722489"/>
            </a:xfrm>
            <a:custGeom>
              <a:avLst/>
              <a:gdLst/>
              <a:ahLst/>
              <a:cxnLst/>
              <a:rect r="r" b="b" t="t" l="l"/>
              <a:pathLst>
                <a:path h="722489" w="722489">
                  <a:moveTo>
                    <a:pt x="361244" y="0"/>
                  </a:moveTo>
                  <a:cubicBezTo>
                    <a:pt x="161735" y="0"/>
                    <a:pt x="0" y="161735"/>
                    <a:pt x="0" y="361244"/>
                  </a:cubicBezTo>
                  <a:cubicBezTo>
                    <a:pt x="0" y="560754"/>
                    <a:pt x="161735" y="722489"/>
                    <a:pt x="361244" y="722489"/>
                  </a:cubicBezTo>
                  <a:cubicBezTo>
                    <a:pt x="560754" y="722489"/>
                    <a:pt x="722489" y="560754"/>
                    <a:pt x="722489" y="361244"/>
                  </a:cubicBezTo>
                  <a:cubicBezTo>
                    <a:pt x="722489" y="161735"/>
                    <a:pt x="560754" y="0"/>
                    <a:pt x="361244" y="0"/>
                  </a:cubicBezTo>
                  <a:close/>
                </a:path>
              </a:pathLst>
            </a:custGeom>
            <a:solidFill>
              <a:srgbClr val="59CEF7"/>
            </a:solidFill>
          </p:spPr>
        </p:sp>
        <p:sp>
          <p:nvSpPr>
            <p:cNvPr name="TextBox 15" id="15"/>
            <p:cNvSpPr txBox="true"/>
            <p:nvPr/>
          </p:nvSpPr>
          <p:spPr>
            <a:xfrm>
              <a:off x="67733" y="29633"/>
              <a:ext cx="587022" cy="62512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726341" y="742950"/>
            <a:ext cx="6640116" cy="8826344"/>
            <a:chOff x="0" y="0"/>
            <a:chExt cx="1028728" cy="1367432"/>
          </a:xfrm>
        </p:grpSpPr>
        <p:sp>
          <p:nvSpPr>
            <p:cNvPr name="Freeform 17" id="17"/>
            <p:cNvSpPr/>
            <p:nvPr/>
          </p:nvSpPr>
          <p:spPr>
            <a:xfrm flipH="false" flipV="false" rot="0">
              <a:off x="0" y="0"/>
              <a:ext cx="1028728" cy="1367432"/>
            </a:xfrm>
            <a:custGeom>
              <a:avLst/>
              <a:gdLst/>
              <a:ahLst/>
              <a:cxnLst/>
              <a:rect r="r" b="b" t="t" l="l"/>
              <a:pathLst>
                <a:path h="1367432" w="1028728">
                  <a:moveTo>
                    <a:pt x="0" y="0"/>
                  </a:moveTo>
                  <a:lnTo>
                    <a:pt x="1028728" y="0"/>
                  </a:lnTo>
                  <a:lnTo>
                    <a:pt x="1028728" y="1367432"/>
                  </a:lnTo>
                  <a:lnTo>
                    <a:pt x="0" y="1367432"/>
                  </a:lnTo>
                  <a:close/>
                </a:path>
              </a:pathLst>
            </a:custGeom>
            <a:blipFill>
              <a:blip r:embed="rId8"/>
              <a:stretch>
                <a:fillRect l="-16462" t="0" r="-16462" b="0"/>
              </a:stretch>
            </a:blipFill>
            <a:ln w="161925" cap="sq">
              <a:solidFill>
                <a:srgbClr val="59CEF7"/>
              </a:solidFill>
              <a:prstDash val="solid"/>
              <a:miter/>
            </a:ln>
          </p:spPr>
        </p:sp>
      </p:grpSp>
      <p:sp>
        <p:nvSpPr>
          <p:cNvPr name="TextBox 18" id="18"/>
          <p:cNvSpPr txBox="true"/>
          <p:nvPr/>
        </p:nvSpPr>
        <p:spPr>
          <a:xfrm rot="0">
            <a:off x="504915" y="4084763"/>
            <a:ext cx="9638244" cy="1579187"/>
          </a:xfrm>
          <a:prstGeom prst="rect">
            <a:avLst/>
          </a:prstGeom>
        </p:spPr>
        <p:txBody>
          <a:bodyPr anchor="t" rtlCol="false" tIns="0" lIns="0" bIns="0" rIns="0">
            <a:spAutoFit/>
          </a:bodyPr>
          <a:lstStyle/>
          <a:p>
            <a:pPr algn="l" marL="0" indent="0" lvl="0">
              <a:lnSpc>
                <a:spcPts val="11543"/>
              </a:lnSpc>
              <a:spcBef>
                <a:spcPct val="0"/>
              </a:spcBef>
            </a:pPr>
            <a:r>
              <a:rPr lang="en-US" sz="8245">
                <a:solidFill>
                  <a:srgbClr val="21277C"/>
                </a:solidFill>
                <a:latin typeface="Impact"/>
                <a:ea typeface="Impact"/>
                <a:cs typeface="Impact"/>
                <a:sym typeface="Impact"/>
              </a:rPr>
              <a:t>IOT DEVICE AUTOMATION</a:t>
            </a:r>
          </a:p>
        </p:txBody>
      </p:sp>
      <p:sp>
        <p:nvSpPr>
          <p:cNvPr name="TextBox 19" id="19"/>
          <p:cNvSpPr txBox="true"/>
          <p:nvPr/>
        </p:nvSpPr>
        <p:spPr>
          <a:xfrm rot="0">
            <a:off x="490958" y="1455179"/>
            <a:ext cx="8780996" cy="2583042"/>
          </a:xfrm>
          <a:prstGeom prst="rect">
            <a:avLst/>
          </a:prstGeom>
        </p:spPr>
        <p:txBody>
          <a:bodyPr anchor="t" rtlCol="false" tIns="0" lIns="0" bIns="0" rIns="0">
            <a:spAutoFit/>
          </a:bodyPr>
          <a:lstStyle/>
          <a:p>
            <a:pPr algn="l">
              <a:lnSpc>
                <a:spcPts val="18935"/>
              </a:lnSpc>
            </a:pPr>
            <a:r>
              <a:rPr lang="en-US" sz="13525">
                <a:solidFill>
                  <a:srgbClr val="21277C"/>
                </a:solidFill>
                <a:latin typeface="Impact"/>
                <a:ea typeface="Impact"/>
                <a:cs typeface="Impact"/>
                <a:sym typeface="Impact"/>
              </a:rPr>
              <a:t>COMPILER FOR</a:t>
            </a:r>
          </a:p>
        </p:txBody>
      </p:sp>
      <p:sp>
        <p:nvSpPr>
          <p:cNvPr name="TextBox 20" id="20"/>
          <p:cNvSpPr txBox="true"/>
          <p:nvPr/>
        </p:nvSpPr>
        <p:spPr>
          <a:xfrm rot="0">
            <a:off x="490958" y="3155473"/>
            <a:ext cx="7555838" cy="1748050"/>
          </a:xfrm>
          <a:prstGeom prst="rect">
            <a:avLst/>
          </a:prstGeom>
        </p:spPr>
        <p:txBody>
          <a:bodyPr anchor="t" rtlCol="false" tIns="0" lIns="0" bIns="0" rIns="0">
            <a:spAutoFit/>
          </a:bodyPr>
          <a:lstStyle/>
          <a:p>
            <a:pPr algn="l">
              <a:lnSpc>
                <a:spcPts val="12883"/>
              </a:lnSpc>
            </a:pPr>
            <a:r>
              <a:rPr lang="en-US" sz="9202">
                <a:solidFill>
                  <a:srgbClr val="000000"/>
                </a:solidFill>
                <a:latin typeface="Impact"/>
                <a:ea typeface="Impact"/>
                <a:cs typeface="Impact"/>
                <a:sym typeface="Impact"/>
              </a:rPr>
              <a:t>AI-DRIVEN</a:t>
            </a:r>
          </a:p>
        </p:txBody>
      </p:sp>
      <p:sp>
        <p:nvSpPr>
          <p:cNvPr name="TextBox 21" id="21"/>
          <p:cNvSpPr txBox="true"/>
          <p:nvPr/>
        </p:nvSpPr>
        <p:spPr>
          <a:xfrm rot="0">
            <a:off x="470450" y="7582335"/>
            <a:ext cx="4853587" cy="1114425"/>
          </a:xfrm>
          <a:prstGeom prst="rect">
            <a:avLst/>
          </a:prstGeom>
        </p:spPr>
        <p:txBody>
          <a:bodyPr anchor="t" rtlCol="false" tIns="0" lIns="0" bIns="0" rIns="0">
            <a:spAutoFit/>
          </a:bodyPr>
          <a:lstStyle/>
          <a:p>
            <a:pPr algn="l">
              <a:lnSpc>
                <a:spcPts val="2999"/>
              </a:lnSpc>
            </a:pPr>
            <a:r>
              <a:rPr lang="en-US" sz="2499">
                <a:solidFill>
                  <a:srgbClr val="000000"/>
                </a:solidFill>
                <a:latin typeface="Roboto"/>
                <a:ea typeface="Roboto"/>
                <a:cs typeface="Roboto"/>
                <a:sym typeface="Roboto"/>
              </a:rPr>
              <a:t>Presented By : </a:t>
            </a:r>
          </a:p>
          <a:p>
            <a:pPr algn="l">
              <a:lnSpc>
                <a:spcPts val="2999"/>
              </a:lnSpc>
            </a:pPr>
            <a:r>
              <a:rPr lang="en-US" sz="2499">
                <a:solidFill>
                  <a:srgbClr val="000000"/>
                </a:solidFill>
                <a:latin typeface="Roboto"/>
                <a:ea typeface="Roboto"/>
                <a:cs typeface="Roboto"/>
                <a:sym typeface="Roboto"/>
              </a:rPr>
              <a:t>B.HARSHITH(192210516)</a:t>
            </a:r>
          </a:p>
          <a:p>
            <a:pPr algn="l">
              <a:lnSpc>
                <a:spcPts val="2999"/>
              </a:lnSpc>
            </a:pPr>
            <a:r>
              <a:rPr lang="en-US" sz="2499">
                <a:solidFill>
                  <a:srgbClr val="000000"/>
                </a:solidFill>
                <a:latin typeface="Roboto"/>
                <a:ea typeface="Roboto"/>
                <a:cs typeface="Roboto"/>
                <a:sym typeface="Roboto"/>
              </a:rPr>
              <a:t>N.V.Saicharan (192211384)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1286" y="1367040"/>
            <a:ext cx="8115300" cy="1292224"/>
          </a:xfrm>
          <a:prstGeom prst="rect">
            <a:avLst/>
          </a:prstGeom>
        </p:spPr>
        <p:txBody>
          <a:bodyPr anchor="t" rtlCol="false" tIns="0" lIns="0" bIns="0" rIns="0">
            <a:spAutoFit/>
          </a:bodyPr>
          <a:lstStyle/>
          <a:p>
            <a:pPr algn="l" marL="0" indent="0" lvl="0">
              <a:lnSpc>
                <a:spcPts val="8499"/>
              </a:lnSpc>
            </a:pPr>
            <a:r>
              <a:rPr lang="en-US" sz="8499">
                <a:solidFill>
                  <a:srgbClr val="21277C"/>
                </a:solidFill>
                <a:latin typeface="Impact"/>
                <a:ea typeface="Impact"/>
                <a:cs typeface="Impact"/>
                <a:sym typeface="Impact"/>
              </a:rPr>
              <a:t>INTRODUCTION</a:t>
            </a:r>
          </a:p>
        </p:txBody>
      </p:sp>
      <p:grpSp>
        <p:nvGrpSpPr>
          <p:cNvPr name="Group 3" id="3"/>
          <p:cNvGrpSpPr/>
          <p:nvPr/>
        </p:nvGrpSpPr>
        <p:grpSpPr>
          <a:xfrm rot="-10800000">
            <a:off x="7095477" y="-190500"/>
            <a:ext cx="2697764" cy="957262"/>
            <a:chOff x="0" y="0"/>
            <a:chExt cx="710522" cy="252119"/>
          </a:xfrm>
        </p:grpSpPr>
        <p:sp>
          <p:nvSpPr>
            <p:cNvPr name="Freeform 4" id="4"/>
            <p:cNvSpPr/>
            <p:nvPr/>
          </p:nvSpPr>
          <p:spPr>
            <a:xfrm flipH="false" flipV="false" rot="0">
              <a:off x="0" y="0"/>
              <a:ext cx="710522" cy="252119"/>
            </a:xfrm>
            <a:custGeom>
              <a:avLst/>
              <a:gdLst/>
              <a:ahLst/>
              <a:cxnLst/>
              <a:rect r="r" b="b" t="t" l="l"/>
              <a:pathLst>
                <a:path h="252119" w="710522">
                  <a:moveTo>
                    <a:pt x="203200" y="0"/>
                  </a:moveTo>
                  <a:lnTo>
                    <a:pt x="507322" y="0"/>
                  </a:lnTo>
                  <a:lnTo>
                    <a:pt x="710522" y="252119"/>
                  </a:lnTo>
                  <a:lnTo>
                    <a:pt x="0" y="252119"/>
                  </a:lnTo>
                  <a:lnTo>
                    <a:pt x="203200" y="0"/>
                  </a:lnTo>
                  <a:close/>
                </a:path>
              </a:pathLst>
            </a:custGeom>
            <a:solidFill>
              <a:srgbClr val="21277C"/>
            </a:solidFill>
          </p:spPr>
        </p:sp>
        <p:sp>
          <p:nvSpPr>
            <p:cNvPr name="TextBox 5" id="5"/>
            <p:cNvSpPr txBox="true"/>
            <p:nvPr/>
          </p:nvSpPr>
          <p:spPr>
            <a:xfrm>
              <a:off x="127000" y="-38100"/>
              <a:ext cx="456522" cy="29021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8125791" y="0"/>
            <a:ext cx="10162209" cy="1435412"/>
          </a:xfrm>
          <a:custGeom>
            <a:avLst/>
            <a:gdLst/>
            <a:ahLst/>
            <a:cxnLst/>
            <a:rect r="r" b="b" t="t" l="l"/>
            <a:pathLst>
              <a:path h="1435412" w="10162209">
                <a:moveTo>
                  <a:pt x="0" y="0"/>
                </a:moveTo>
                <a:lnTo>
                  <a:pt x="10162209" y="0"/>
                </a:lnTo>
                <a:lnTo>
                  <a:pt x="10162209" y="1435412"/>
                </a:lnTo>
                <a:lnTo>
                  <a:pt x="0" y="1435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659202" y="808663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533411" y="808663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3557081" y="1898328"/>
            <a:ext cx="4204241" cy="7436172"/>
            <a:chOff x="0" y="0"/>
            <a:chExt cx="889419" cy="1573143"/>
          </a:xfrm>
        </p:grpSpPr>
        <p:sp>
          <p:nvSpPr>
            <p:cNvPr name="Freeform 10" id="10"/>
            <p:cNvSpPr/>
            <p:nvPr/>
          </p:nvSpPr>
          <p:spPr>
            <a:xfrm flipH="false" flipV="false" rot="0">
              <a:off x="0" y="0"/>
              <a:ext cx="889419" cy="1573143"/>
            </a:xfrm>
            <a:custGeom>
              <a:avLst/>
              <a:gdLst/>
              <a:ahLst/>
              <a:cxnLst/>
              <a:rect r="r" b="b" t="t" l="l"/>
              <a:pathLst>
                <a:path h="1573143" w="889419">
                  <a:moveTo>
                    <a:pt x="0" y="0"/>
                  </a:moveTo>
                  <a:lnTo>
                    <a:pt x="889419" y="0"/>
                  </a:lnTo>
                  <a:lnTo>
                    <a:pt x="889419" y="1573143"/>
                  </a:lnTo>
                  <a:lnTo>
                    <a:pt x="0" y="1573143"/>
                  </a:lnTo>
                  <a:close/>
                </a:path>
              </a:pathLst>
            </a:custGeom>
            <a:blipFill>
              <a:blip r:embed="rId6"/>
              <a:stretch>
                <a:fillRect l="-89200" t="0" r="-183163" b="0"/>
              </a:stretch>
            </a:blipFill>
            <a:ln w="161925" cap="sq">
              <a:solidFill>
                <a:srgbClr val="59CEF7"/>
              </a:solidFill>
              <a:prstDash val="solid"/>
              <a:miter/>
            </a:ln>
          </p:spPr>
        </p:sp>
      </p:grpSp>
      <p:sp>
        <p:nvSpPr>
          <p:cNvPr name="TextBox 11" id="11"/>
          <p:cNvSpPr txBox="true"/>
          <p:nvPr/>
        </p:nvSpPr>
        <p:spPr>
          <a:xfrm rot="0">
            <a:off x="831286" y="2600807"/>
            <a:ext cx="12528381" cy="5964539"/>
          </a:xfrm>
          <a:prstGeom prst="rect">
            <a:avLst/>
          </a:prstGeom>
        </p:spPr>
        <p:txBody>
          <a:bodyPr anchor="t" rtlCol="false" tIns="0" lIns="0" bIns="0" rIns="0">
            <a:spAutoFit/>
          </a:bodyPr>
          <a:lstStyle/>
          <a:p>
            <a:pPr algn="just">
              <a:lnSpc>
                <a:spcPts val="3974"/>
              </a:lnSpc>
            </a:pPr>
            <a:r>
              <a:rPr lang="en-US" sz="2838">
                <a:solidFill>
                  <a:srgbClr val="000000"/>
                </a:solidFill>
                <a:latin typeface="Roboto"/>
                <a:ea typeface="Roboto"/>
                <a:cs typeface="Roboto"/>
                <a:sym typeface="Roboto"/>
              </a:rPr>
              <a:t>A "Compiler for AI-Driven IoT Device Automation" addresses these challenges by offering a platform that bridges AI algorithms with IoT devices, streamlining the creation and deployment of intelligent automation workflows. Such a compiler acts as a translator, taking high-level AI models and rules as input and generating optimized, device-specific instructions to ensure compatibility and performance across an array of IoT devices.</a:t>
            </a:r>
          </a:p>
          <a:p>
            <a:pPr algn="just">
              <a:lnSpc>
                <a:spcPts val="3974"/>
              </a:lnSpc>
            </a:pPr>
          </a:p>
          <a:p>
            <a:pPr algn="just">
              <a:lnSpc>
                <a:spcPts val="3974"/>
              </a:lnSpc>
            </a:pPr>
            <a:r>
              <a:rPr lang="en-US" sz="2838">
                <a:solidFill>
                  <a:srgbClr val="000000"/>
                </a:solidFill>
                <a:latin typeface="Roboto"/>
                <a:ea typeface="Roboto"/>
                <a:cs typeface="Roboto"/>
                <a:sym typeface="Roboto"/>
              </a:rPr>
              <a:t>By leveraging the power of AI, this compiler enables IoT devices to make autonomous decisions, learn from data, and adapt to changing environments. It supports a wide range of applications, from smart homes and industrial automation to healthcare and agriculture, empowering users with robust, scalable, and efficient IoT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4375" y="1028700"/>
            <a:ext cx="16534116" cy="1292224"/>
          </a:xfrm>
          <a:prstGeom prst="rect">
            <a:avLst/>
          </a:prstGeom>
        </p:spPr>
        <p:txBody>
          <a:bodyPr anchor="t" rtlCol="false" tIns="0" lIns="0" bIns="0" rIns="0">
            <a:spAutoFit/>
          </a:bodyPr>
          <a:lstStyle/>
          <a:p>
            <a:pPr algn="l" marL="0" indent="0" lvl="0">
              <a:lnSpc>
                <a:spcPts val="8499"/>
              </a:lnSpc>
            </a:pPr>
            <a:r>
              <a:rPr lang="en-US" sz="8499">
                <a:solidFill>
                  <a:srgbClr val="21277C"/>
                </a:solidFill>
                <a:latin typeface="Impact"/>
                <a:ea typeface="Impact"/>
                <a:cs typeface="Impact"/>
                <a:sym typeface="Impact"/>
              </a:rPr>
              <a:t>THE ROLE OF COMPILERS IN </a:t>
            </a:r>
            <a:r>
              <a:rPr lang="en-US" sz="8499">
                <a:solidFill>
                  <a:srgbClr val="000000"/>
                </a:solidFill>
                <a:latin typeface="Impact"/>
                <a:ea typeface="Impact"/>
                <a:cs typeface="Impact"/>
                <a:sym typeface="Impact"/>
              </a:rPr>
              <a:t>IOT AUTOMATION</a:t>
            </a:r>
          </a:p>
        </p:txBody>
      </p:sp>
      <p:sp>
        <p:nvSpPr>
          <p:cNvPr name="Freeform 3" id="3"/>
          <p:cNvSpPr/>
          <p:nvPr/>
        </p:nvSpPr>
        <p:spPr>
          <a:xfrm flipH="true" flipV="false" rot="-10800000">
            <a:off x="11258383" y="-1038320"/>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8125791" y="8851588"/>
            <a:ext cx="10162209" cy="1435412"/>
          </a:xfrm>
          <a:custGeom>
            <a:avLst/>
            <a:gdLst/>
            <a:ahLst/>
            <a:cxnLst/>
            <a:rect r="r" b="b" t="t" l="l"/>
            <a:pathLst>
              <a:path h="1435412" w="10162209">
                <a:moveTo>
                  <a:pt x="10162209" y="0"/>
                </a:moveTo>
                <a:lnTo>
                  <a:pt x="0" y="0"/>
                </a:lnTo>
                <a:lnTo>
                  <a:pt x="0" y="1435412"/>
                </a:lnTo>
                <a:lnTo>
                  <a:pt x="10162209" y="1435412"/>
                </a:lnTo>
                <a:lnTo>
                  <a:pt x="101622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8851588"/>
            <a:ext cx="9271433" cy="1435412"/>
          </a:xfrm>
          <a:custGeom>
            <a:avLst/>
            <a:gdLst/>
            <a:ahLst/>
            <a:cxnLst/>
            <a:rect r="r" b="b" t="t" l="l"/>
            <a:pathLst>
              <a:path h="1435412" w="9271433">
                <a:moveTo>
                  <a:pt x="0" y="0"/>
                </a:moveTo>
                <a:lnTo>
                  <a:pt x="9271433" y="0"/>
                </a:lnTo>
                <a:lnTo>
                  <a:pt x="9271433" y="1435412"/>
                </a:lnTo>
                <a:lnTo>
                  <a:pt x="0" y="1435412"/>
                </a:lnTo>
                <a:lnTo>
                  <a:pt x="0" y="0"/>
                </a:lnTo>
                <a:close/>
              </a:path>
            </a:pathLst>
          </a:custGeom>
          <a:blipFill>
            <a:blip r:embed="rId4">
              <a:extLst>
                <a:ext uri="{96DAC541-7B7A-43D3-8B79-37D633B846F1}">
                  <asvg:svgBlip xmlns:asvg="http://schemas.microsoft.com/office/drawing/2016/SVG/main" r:embed="rId5"/>
                </a:ext>
              </a:extLst>
            </a:blip>
            <a:stretch>
              <a:fillRect l="0" t="0" r="-9607" b="0"/>
            </a:stretch>
          </a:blipFill>
        </p:spPr>
      </p:sp>
      <p:sp>
        <p:nvSpPr>
          <p:cNvPr name="Freeform 6" id="6"/>
          <p:cNvSpPr/>
          <p:nvPr/>
        </p:nvSpPr>
        <p:spPr>
          <a:xfrm flipH="false" flipV="false" rot="0">
            <a:off x="1125914" y="4964199"/>
            <a:ext cx="420409" cy="253122"/>
          </a:xfrm>
          <a:custGeom>
            <a:avLst/>
            <a:gdLst/>
            <a:ahLst/>
            <a:cxnLst/>
            <a:rect r="r" b="b" t="t" l="l"/>
            <a:pathLst>
              <a:path h="253122" w="420409">
                <a:moveTo>
                  <a:pt x="0" y="0"/>
                </a:moveTo>
                <a:lnTo>
                  <a:pt x="420409" y="0"/>
                </a:lnTo>
                <a:lnTo>
                  <a:pt x="420409" y="253121"/>
                </a:lnTo>
                <a:lnTo>
                  <a:pt x="0" y="253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182539" y="4964199"/>
            <a:ext cx="420409" cy="253122"/>
          </a:xfrm>
          <a:custGeom>
            <a:avLst/>
            <a:gdLst/>
            <a:ahLst/>
            <a:cxnLst/>
            <a:rect r="r" b="b" t="t" l="l"/>
            <a:pathLst>
              <a:path h="253122" w="420409">
                <a:moveTo>
                  <a:pt x="0" y="0"/>
                </a:moveTo>
                <a:lnTo>
                  <a:pt x="420410" y="0"/>
                </a:lnTo>
                <a:lnTo>
                  <a:pt x="420410" y="253121"/>
                </a:lnTo>
                <a:lnTo>
                  <a:pt x="0" y="253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239165" y="4964199"/>
            <a:ext cx="420409" cy="253122"/>
          </a:xfrm>
          <a:custGeom>
            <a:avLst/>
            <a:gdLst/>
            <a:ahLst/>
            <a:cxnLst/>
            <a:rect r="r" b="b" t="t" l="l"/>
            <a:pathLst>
              <a:path h="253122" w="420409">
                <a:moveTo>
                  <a:pt x="0" y="0"/>
                </a:moveTo>
                <a:lnTo>
                  <a:pt x="420409" y="0"/>
                </a:lnTo>
                <a:lnTo>
                  <a:pt x="420409" y="253121"/>
                </a:lnTo>
                <a:lnTo>
                  <a:pt x="0" y="253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295790" y="4964199"/>
            <a:ext cx="420409" cy="253122"/>
          </a:xfrm>
          <a:custGeom>
            <a:avLst/>
            <a:gdLst/>
            <a:ahLst/>
            <a:cxnLst/>
            <a:rect r="r" b="b" t="t" l="l"/>
            <a:pathLst>
              <a:path h="253122" w="420409">
                <a:moveTo>
                  <a:pt x="0" y="0"/>
                </a:moveTo>
                <a:lnTo>
                  <a:pt x="420410" y="0"/>
                </a:lnTo>
                <a:lnTo>
                  <a:pt x="420410" y="253121"/>
                </a:lnTo>
                <a:lnTo>
                  <a:pt x="0" y="2531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36333" y="3527625"/>
            <a:ext cx="805195" cy="1030649"/>
          </a:xfrm>
          <a:custGeom>
            <a:avLst/>
            <a:gdLst/>
            <a:ahLst/>
            <a:cxnLst/>
            <a:rect r="r" b="b" t="t" l="l"/>
            <a:pathLst>
              <a:path h="1030649" w="805195">
                <a:moveTo>
                  <a:pt x="0" y="0"/>
                </a:moveTo>
                <a:lnTo>
                  <a:pt x="805195" y="0"/>
                </a:lnTo>
                <a:lnTo>
                  <a:pt x="805195" y="1030649"/>
                </a:lnTo>
                <a:lnTo>
                  <a:pt x="0" y="1030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5792959" y="3594300"/>
            <a:ext cx="1030649" cy="1030649"/>
          </a:xfrm>
          <a:custGeom>
            <a:avLst/>
            <a:gdLst/>
            <a:ahLst/>
            <a:cxnLst/>
            <a:rect r="r" b="b" t="t" l="l"/>
            <a:pathLst>
              <a:path h="1030649" w="1030649">
                <a:moveTo>
                  <a:pt x="0" y="0"/>
                </a:moveTo>
                <a:lnTo>
                  <a:pt x="1030649" y="0"/>
                </a:lnTo>
                <a:lnTo>
                  <a:pt x="1030649" y="1030649"/>
                </a:lnTo>
                <a:lnTo>
                  <a:pt x="0" y="10306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2" id="12"/>
          <p:cNvSpPr/>
          <p:nvPr/>
        </p:nvSpPr>
        <p:spPr>
          <a:xfrm flipH="false" flipV="false" rot="0">
            <a:off x="9849584" y="3720385"/>
            <a:ext cx="1117651" cy="963974"/>
          </a:xfrm>
          <a:custGeom>
            <a:avLst/>
            <a:gdLst/>
            <a:ahLst/>
            <a:cxnLst/>
            <a:rect r="r" b="b" t="t" l="l"/>
            <a:pathLst>
              <a:path h="963974" w="1117651">
                <a:moveTo>
                  <a:pt x="0" y="0"/>
                </a:moveTo>
                <a:lnTo>
                  <a:pt x="1117651" y="0"/>
                </a:lnTo>
                <a:lnTo>
                  <a:pt x="1117651" y="963974"/>
                </a:lnTo>
                <a:lnTo>
                  <a:pt x="0" y="9639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3" id="13"/>
          <p:cNvSpPr/>
          <p:nvPr/>
        </p:nvSpPr>
        <p:spPr>
          <a:xfrm flipH="false" flipV="false" rot="0">
            <a:off x="13906209" y="3819966"/>
            <a:ext cx="1092440" cy="864393"/>
          </a:xfrm>
          <a:custGeom>
            <a:avLst/>
            <a:gdLst/>
            <a:ahLst/>
            <a:cxnLst/>
            <a:rect r="r" b="b" t="t" l="l"/>
            <a:pathLst>
              <a:path h="864393" w="1092440">
                <a:moveTo>
                  <a:pt x="0" y="0"/>
                </a:moveTo>
                <a:lnTo>
                  <a:pt x="1092441" y="0"/>
                </a:lnTo>
                <a:lnTo>
                  <a:pt x="1092441" y="864393"/>
                </a:lnTo>
                <a:lnTo>
                  <a:pt x="0" y="86439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4" id="14"/>
          <p:cNvSpPr txBox="true"/>
          <p:nvPr/>
        </p:nvSpPr>
        <p:spPr>
          <a:xfrm rot="0">
            <a:off x="1736333" y="4855809"/>
            <a:ext cx="2453594" cy="86042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CODE GENERATION</a:t>
            </a:r>
          </a:p>
        </p:txBody>
      </p:sp>
      <p:sp>
        <p:nvSpPr>
          <p:cNvPr name="TextBox 15" id="15"/>
          <p:cNvSpPr txBox="true"/>
          <p:nvPr/>
        </p:nvSpPr>
        <p:spPr>
          <a:xfrm rot="0">
            <a:off x="5792959" y="4855809"/>
            <a:ext cx="2878372"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OPTIMIZATION</a:t>
            </a:r>
          </a:p>
        </p:txBody>
      </p:sp>
      <p:sp>
        <p:nvSpPr>
          <p:cNvPr name="TextBox 16" id="16"/>
          <p:cNvSpPr txBox="true"/>
          <p:nvPr/>
        </p:nvSpPr>
        <p:spPr>
          <a:xfrm rot="0">
            <a:off x="9849584" y="4855809"/>
            <a:ext cx="2920849" cy="86042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DEPLOYMENT AND INTEGRATION</a:t>
            </a:r>
          </a:p>
        </p:txBody>
      </p:sp>
      <p:sp>
        <p:nvSpPr>
          <p:cNvPr name="TextBox 17" id="17"/>
          <p:cNvSpPr txBox="true"/>
          <p:nvPr/>
        </p:nvSpPr>
        <p:spPr>
          <a:xfrm rot="0">
            <a:off x="13906209" y="4855809"/>
            <a:ext cx="3255877" cy="86042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DEVICE-SPECIFIC ADAPTATION</a:t>
            </a:r>
          </a:p>
        </p:txBody>
      </p:sp>
      <p:sp>
        <p:nvSpPr>
          <p:cNvPr name="TextBox 18" id="18"/>
          <p:cNvSpPr txBox="true"/>
          <p:nvPr/>
        </p:nvSpPr>
        <p:spPr>
          <a:xfrm rot="0">
            <a:off x="1546652" y="5876413"/>
            <a:ext cx="3446206"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Compilers translate high-level programming languages into machine-readable instructions for IoT devices.</a:t>
            </a:r>
          </a:p>
        </p:txBody>
      </p:sp>
      <p:sp>
        <p:nvSpPr>
          <p:cNvPr name="TextBox 19" id="19"/>
          <p:cNvSpPr txBox="true"/>
          <p:nvPr/>
        </p:nvSpPr>
        <p:spPr>
          <a:xfrm rot="0">
            <a:off x="5340160" y="5876413"/>
            <a:ext cx="3656411"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Compilers optimize code for resource efficiency, energy conservation, and performance enhancements.</a:t>
            </a:r>
          </a:p>
        </p:txBody>
      </p:sp>
      <p:sp>
        <p:nvSpPr>
          <p:cNvPr name="TextBox 20" id="20"/>
          <p:cNvSpPr txBox="true"/>
          <p:nvPr/>
        </p:nvSpPr>
        <p:spPr>
          <a:xfrm rot="0">
            <a:off x="9727659" y="5963885"/>
            <a:ext cx="2770963" cy="1063625"/>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Implement and integrate solutions into existing systems and processes.</a:t>
            </a:r>
          </a:p>
        </p:txBody>
      </p:sp>
      <p:sp>
        <p:nvSpPr>
          <p:cNvPr name="TextBox 21" id="21"/>
          <p:cNvSpPr txBox="true"/>
          <p:nvPr/>
        </p:nvSpPr>
        <p:spPr>
          <a:xfrm rot="0">
            <a:off x="13906209" y="5963885"/>
            <a:ext cx="2961018"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Compilers adapt code to the specific hardware and software characteristics of different IoT devices.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9133509" y="-571065"/>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4052647" y="3043415"/>
            <a:ext cx="5557838" cy="957262"/>
            <a:chOff x="0" y="0"/>
            <a:chExt cx="1463793" cy="252119"/>
          </a:xfrm>
        </p:grpSpPr>
        <p:sp>
          <p:nvSpPr>
            <p:cNvPr name="Freeform 4" id="4"/>
            <p:cNvSpPr/>
            <p:nvPr/>
          </p:nvSpPr>
          <p:spPr>
            <a:xfrm flipH="false" flipV="false" rot="0">
              <a:off x="0" y="0"/>
              <a:ext cx="1463793" cy="252119"/>
            </a:xfrm>
            <a:custGeom>
              <a:avLst/>
              <a:gdLst/>
              <a:ahLst/>
              <a:cxnLst/>
              <a:rect r="r" b="b" t="t" l="l"/>
              <a:pathLst>
                <a:path h="252119" w="1463793">
                  <a:moveTo>
                    <a:pt x="203200" y="0"/>
                  </a:moveTo>
                  <a:lnTo>
                    <a:pt x="1260593" y="0"/>
                  </a:lnTo>
                  <a:lnTo>
                    <a:pt x="1463793" y="252119"/>
                  </a:lnTo>
                  <a:lnTo>
                    <a:pt x="0" y="252119"/>
                  </a:lnTo>
                  <a:lnTo>
                    <a:pt x="203200" y="0"/>
                  </a:lnTo>
                  <a:close/>
                </a:path>
              </a:pathLst>
            </a:custGeom>
            <a:solidFill>
              <a:srgbClr val="21277C"/>
            </a:solidFill>
          </p:spPr>
        </p:sp>
        <p:sp>
          <p:nvSpPr>
            <p:cNvPr name="TextBox 5" id="5"/>
            <p:cNvSpPr txBox="true"/>
            <p:nvPr/>
          </p:nvSpPr>
          <p:spPr>
            <a:xfrm>
              <a:off x="127000" y="-38100"/>
              <a:ext cx="1209793" cy="29021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310197" y="-197461"/>
            <a:ext cx="8408194" cy="10501312"/>
            <a:chOff x="0" y="0"/>
            <a:chExt cx="2214504" cy="2765778"/>
          </a:xfrm>
        </p:grpSpPr>
        <p:sp>
          <p:nvSpPr>
            <p:cNvPr name="Freeform 7" id="7"/>
            <p:cNvSpPr/>
            <p:nvPr/>
          </p:nvSpPr>
          <p:spPr>
            <a:xfrm flipH="false" flipV="false" rot="0">
              <a:off x="0" y="0"/>
              <a:ext cx="2214504" cy="2765778"/>
            </a:xfrm>
            <a:custGeom>
              <a:avLst/>
              <a:gdLst/>
              <a:ahLst/>
              <a:cxnLst/>
              <a:rect r="r" b="b" t="t" l="l"/>
              <a:pathLst>
                <a:path h="2765778" w="2214504">
                  <a:moveTo>
                    <a:pt x="0" y="0"/>
                  </a:moveTo>
                  <a:lnTo>
                    <a:pt x="2214504" y="0"/>
                  </a:lnTo>
                  <a:lnTo>
                    <a:pt x="2214504" y="2765778"/>
                  </a:lnTo>
                  <a:lnTo>
                    <a:pt x="0" y="2765778"/>
                  </a:lnTo>
                  <a:close/>
                </a:path>
              </a:pathLst>
            </a:custGeom>
            <a:gradFill rotWithShape="true">
              <a:gsLst>
                <a:gs pos="0">
                  <a:srgbClr val="2C328F">
                    <a:alpha val="100000"/>
                  </a:srgbClr>
                </a:gs>
                <a:gs pos="100000">
                  <a:srgbClr val="1B1F64">
                    <a:alpha val="100000"/>
                  </a:srgbClr>
                </a:gs>
              </a:gsLst>
              <a:lin ang="5400000"/>
            </a:gradFill>
          </p:spPr>
        </p:sp>
        <p:sp>
          <p:nvSpPr>
            <p:cNvPr name="TextBox 8" id="8"/>
            <p:cNvSpPr txBox="true"/>
            <p:nvPr/>
          </p:nvSpPr>
          <p:spPr>
            <a:xfrm>
              <a:off x="0" y="-38100"/>
              <a:ext cx="2214504" cy="2803878"/>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16787879" y="1653250"/>
            <a:ext cx="0" cy="3645923"/>
          </a:xfrm>
          <a:prstGeom prst="line">
            <a:avLst/>
          </a:prstGeom>
          <a:ln cap="flat" w="38100">
            <a:solidFill>
              <a:srgbClr val="59CEF7"/>
            </a:solidFill>
            <a:prstDash val="solid"/>
            <a:headEnd type="none" len="sm" w="sm"/>
            <a:tailEnd type="none" len="sm" w="sm"/>
          </a:ln>
        </p:spPr>
      </p:sp>
      <p:grpSp>
        <p:nvGrpSpPr>
          <p:cNvPr name="Group 10" id="10"/>
          <p:cNvGrpSpPr/>
          <p:nvPr/>
        </p:nvGrpSpPr>
        <p:grpSpPr>
          <a:xfrm rot="5400000">
            <a:off x="17532615" y="5935418"/>
            <a:ext cx="381000" cy="381000"/>
            <a:chOff x="0" y="0"/>
            <a:chExt cx="722489" cy="722489"/>
          </a:xfrm>
        </p:grpSpPr>
        <p:sp>
          <p:nvSpPr>
            <p:cNvPr name="Freeform 11" id="11"/>
            <p:cNvSpPr/>
            <p:nvPr/>
          </p:nvSpPr>
          <p:spPr>
            <a:xfrm flipH="false" flipV="false" rot="0">
              <a:off x="0" y="0"/>
              <a:ext cx="722489" cy="722489"/>
            </a:xfrm>
            <a:custGeom>
              <a:avLst/>
              <a:gdLst/>
              <a:ahLst/>
              <a:cxnLst/>
              <a:rect r="r" b="b" t="t" l="l"/>
              <a:pathLst>
                <a:path h="722489" w="722489">
                  <a:moveTo>
                    <a:pt x="361244" y="0"/>
                  </a:moveTo>
                  <a:cubicBezTo>
                    <a:pt x="161735" y="0"/>
                    <a:pt x="0" y="161735"/>
                    <a:pt x="0" y="361244"/>
                  </a:cubicBezTo>
                  <a:cubicBezTo>
                    <a:pt x="0" y="560754"/>
                    <a:pt x="161735" y="722489"/>
                    <a:pt x="361244" y="722489"/>
                  </a:cubicBezTo>
                  <a:cubicBezTo>
                    <a:pt x="560754" y="722489"/>
                    <a:pt x="722489" y="560754"/>
                    <a:pt x="722489" y="361244"/>
                  </a:cubicBezTo>
                  <a:cubicBezTo>
                    <a:pt x="722489" y="161735"/>
                    <a:pt x="560754" y="0"/>
                    <a:pt x="361244" y="0"/>
                  </a:cubicBezTo>
                  <a:close/>
                </a:path>
              </a:pathLst>
            </a:custGeom>
            <a:solidFill>
              <a:srgbClr val="59CEF7"/>
            </a:solidFill>
          </p:spPr>
        </p:sp>
        <p:sp>
          <p:nvSpPr>
            <p:cNvPr name="TextBox 12" id="12"/>
            <p:cNvSpPr txBox="true"/>
            <p:nvPr/>
          </p:nvSpPr>
          <p:spPr>
            <a:xfrm>
              <a:off x="67733" y="29633"/>
              <a:ext cx="587022" cy="625122"/>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H="true" flipV="true">
            <a:off x="16787879" y="5299173"/>
            <a:ext cx="792507" cy="700573"/>
          </a:xfrm>
          <a:prstGeom prst="line">
            <a:avLst/>
          </a:prstGeom>
          <a:ln cap="flat" w="38100">
            <a:solidFill>
              <a:srgbClr val="59CEF7"/>
            </a:solidFill>
            <a:prstDash val="solid"/>
            <a:headEnd type="none" len="sm" w="sm"/>
            <a:tailEnd type="none" len="sm" w="sm"/>
          </a:ln>
        </p:spPr>
      </p:sp>
      <p:sp>
        <p:nvSpPr>
          <p:cNvPr name="Freeform 14" id="14"/>
          <p:cNvSpPr/>
          <p:nvPr/>
        </p:nvSpPr>
        <p:spPr>
          <a:xfrm flipH="false" flipV="false" rot="5400000">
            <a:off x="16173169" y="2090611"/>
            <a:ext cx="1160964" cy="285887"/>
          </a:xfrm>
          <a:custGeom>
            <a:avLst/>
            <a:gdLst/>
            <a:ahLst/>
            <a:cxnLst/>
            <a:rect r="r" b="b" t="t" l="l"/>
            <a:pathLst>
              <a:path h="285887" w="1160964">
                <a:moveTo>
                  <a:pt x="0" y="0"/>
                </a:moveTo>
                <a:lnTo>
                  <a:pt x="1160963" y="0"/>
                </a:lnTo>
                <a:lnTo>
                  <a:pt x="1160963" y="285888"/>
                </a:lnTo>
                <a:lnTo>
                  <a:pt x="0" y="285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17009542" y="7475913"/>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5400000">
            <a:off x="17009542" y="8929922"/>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28700" y="4069701"/>
            <a:ext cx="1441018" cy="983495"/>
          </a:xfrm>
          <a:custGeom>
            <a:avLst/>
            <a:gdLst/>
            <a:ahLst/>
            <a:cxnLst/>
            <a:rect r="r" b="b" t="t" l="l"/>
            <a:pathLst>
              <a:path h="983495" w="1441018">
                <a:moveTo>
                  <a:pt x="0" y="0"/>
                </a:moveTo>
                <a:lnTo>
                  <a:pt x="1441018" y="0"/>
                </a:lnTo>
                <a:lnTo>
                  <a:pt x="1441018" y="983494"/>
                </a:lnTo>
                <a:lnTo>
                  <a:pt x="0" y="9834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162048" y="6823012"/>
            <a:ext cx="1007421" cy="983495"/>
          </a:xfrm>
          <a:custGeom>
            <a:avLst/>
            <a:gdLst/>
            <a:ahLst/>
            <a:cxnLst/>
            <a:rect r="r" b="b" t="t" l="l"/>
            <a:pathLst>
              <a:path h="983495" w="1007421">
                <a:moveTo>
                  <a:pt x="0" y="0"/>
                </a:moveTo>
                <a:lnTo>
                  <a:pt x="1007420" y="0"/>
                </a:lnTo>
                <a:lnTo>
                  <a:pt x="1007420" y="983495"/>
                </a:lnTo>
                <a:lnTo>
                  <a:pt x="0" y="9834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9" id="19"/>
          <p:cNvSpPr/>
          <p:nvPr/>
        </p:nvSpPr>
        <p:spPr>
          <a:xfrm flipH="false" flipV="false" rot="0">
            <a:off x="9168038" y="4069701"/>
            <a:ext cx="1131046" cy="1119735"/>
          </a:xfrm>
          <a:custGeom>
            <a:avLst/>
            <a:gdLst/>
            <a:ahLst/>
            <a:cxnLst/>
            <a:rect r="r" b="b" t="t" l="l"/>
            <a:pathLst>
              <a:path h="1119735" w="1131046">
                <a:moveTo>
                  <a:pt x="0" y="0"/>
                </a:moveTo>
                <a:lnTo>
                  <a:pt x="1131046" y="0"/>
                </a:lnTo>
                <a:lnTo>
                  <a:pt x="1131046" y="1119735"/>
                </a:lnTo>
                <a:lnTo>
                  <a:pt x="0" y="11197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20" id="20"/>
          <p:cNvSpPr/>
          <p:nvPr/>
        </p:nvSpPr>
        <p:spPr>
          <a:xfrm flipH="false" flipV="false" rot="0">
            <a:off x="9084587" y="6823012"/>
            <a:ext cx="1067565" cy="983495"/>
          </a:xfrm>
          <a:custGeom>
            <a:avLst/>
            <a:gdLst/>
            <a:ahLst/>
            <a:cxnLst/>
            <a:rect r="r" b="b" t="t" l="l"/>
            <a:pathLst>
              <a:path h="983495" w="1067565">
                <a:moveTo>
                  <a:pt x="0" y="0"/>
                </a:moveTo>
                <a:lnTo>
                  <a:pt x="1067566" y="0"/>
                </a:lnTo>
                <a:lnTo>
                  <a:pt x="1067566" y="983495"/>
                </a:lnTo>
                <a:lnTo>
                  <a:pt x="0" y="9834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21" id="21"/>
          <p:cNvSpPr txBox="true"/>
          <p:nvPr/>
        </p:nvSpPr>
        <p:spPr>
          <a:xfrm rot="0">
            <a:off x="1028700" y="1028700"/>
            <a:ext cx="10504718" cy="2368549"/>
          </a:xfrm>
          <a:prstGeom prst="rect">
            <a:avLst/>
          </a:prstGeom>
        </p:spPr>
        <p:txBody>
          <a:bodyPr anchor="t" rtlCol="false" tIns="0" lIns="0" bIns="0" rIns="0">
            <a:spAutoFit/>
          </a:bodyPr>
          <a:lstStyle/>
          <a:p>
            <a:pPr algn="l">
              <a:lnSpc>
                <a:spcPts val="8499"/>
              </a:lnSpc>
            </a:pPr>
            <a:r>
              <a:rPr lang="en-US" sz="8499">
                <a:solidFill>
                  <a:srgbClr val="21277C"/>
                </a:solidFill>
                <a:latin typeface="Impact"/>
                <a:ea typeface="Impact"/>
                <a:cs typeface="Impact"/>
                <a:sym typeface="Impact"/>
              </a:rPr>
              <a:t>BENEFITS OF </a:t>
            </a:r>
            <a:r>
              <a:rPr lang="en-US" sz="8499">
                <a:solidFill>
                  <a:srgbClr val="000000"/>
                </a:solidFill>
                <a:latin typeface="Impact"/>
                <a:ea typeface="Impact"/>
                <a:cs typeface="Impact"/>
                <a:sym typeface="Impact"/>
              </a:rPr>
              <a:t>AI-DRIVEN</a:t>
            </a:r>
            <a:r>
              <a:rPr lang="en-US" sz="8499">
                <a:solidFill>
                  <a:srgbClr val="21277C"/>
                </a:solidFill>
                <a:latin typeface="Impact"/>
                <a:ea typeface="Impact"/>
                <a:cs typeface="Impact"/>
                <a:sym typeface="Impact"/>
              </a:rPr>
              <a:t> </a:t>
            </a:r>
          </a:p>
          <a:p>
            <a:pPr algn="l" marL="0" indent="0" lvl="0">
              <a:lnSpc>
                <a:spcPts val="8499"/>
              </a:lnSpc>
            </a:pPr>
            <a:r>
              <a:rPr lang="en-US" sz="8499">
                <a:solidFill>
                  <a:srgbClr val="000000"/>
                </a:solidFill>
                <a:latin typeface="Impact"/>
                <a:ea typeface="Impact"/>
                <a:cs typeface="Impact"/>
                <a:sym typeface="Impact"/>
              </a:rPr>
              <a:t>IOT DEVICE AUTOMATION</a:t>
            </a:r>
          </a:p>
        </p:txBody>
      </p:sp>
      <p:sp>
        <p:nvSpPr>
          <p:cNvPr name="TextBox 22" id="22"/>
          <p:cNvSpPr txBox="true"/>
          <p:nvPr/>
        </p:nvSpPr>
        <p:spPr>
          <a:xfrm rot="0">
            <a:off x="2980968" y="5009451"/>
            <a:ext cx="5467898" cy="1093637"/>
          </a:xfrm>
          <a:prstGeom prst="rect">
            <a:avLst/>
          </a:prstGeom>
        </p:spPr>
        <p:txBody>
          <a:bodyPr anchor="t" rtlCol="false" tIns="0" lIns="0" bIns="0" rIns="0">
            <a:spAutoFit/>
          </a:bodyPr>
          <a:lstStyle/>
          <a:p>
            <a:pPr algn="just">
              <a:lnSpc>
                <a:spcPts val="2909"/>
              </a:lnSpc>
            </a:pPr>
            <a:r>
              <a:rPr lang="en-US" sz="2078">
                <a:solidFill>
                  <a:srgbClr val="000000"/>
                </a:solidFill>
                <a:latin typeface="Roboto"/>
                <a:ea typeface="Roboto"/>
                <a:cs typeface="Roboto"/>
                <a:sym typeface="Roboto"/>
              </a:rPr>
              <a:t>Works across various hardware and protocols, simplifying deployment in heterogeneous systems.</a:t>
            </a:r>
          </a:p>
        </p:txBody>
      </p:sp>
      <p:sp>
        <p:nvSpPr>
          <p:cNvPr name="TextBox 23" id="23"/>
          <p:cNvSpPr txBox="true"/>
          <p:nvPr/>
        </p:nvSpPr>
        <p:spPr>
          <a:xfrm rot="0">
            <a:off x="2897518" y="7906259"/>
            <a:ext cx="5467898" cy="727368"/>
          </a:xfrm>
          <a:prstGeom prst="rect">
            <a:avLst/>
          </a:prstGeom>
        </p:spPr>
        <p:txBody>
          <a:bodyPr anchor="t" rtlCol="false" tIns="0" lIns="0" bIns="0" rIns="0">
            <a:spAutoFit/>
          </a:bodyPr>
          <a:lstStyle/>
          <a:p>
            <a:pPr algn="just">
              <a:lnSpc>
                <a:spcPts val="2909"/>
              </a:lnSpc>
            </a:pPr>
            <a:r>
              <a:rPr lang="en-US" sz="2078">
                <a:solidFill>
                  <a:srgbClr val="000000"/>
                </a:solidFill>
                <a:latin typeface="Roboto"/>
                <a:ea typeface="Roboto"/>
                <a:cs typeface="Roboto"/>
                <a:sym typeface="Roboto"/>
              </a:rPr>
              <a:t>Reduces development effort and expenses by automating device-specific programming.</a:t>
            </a:r>
          </a:p>
        </p:txBody>
      </p:sp>
      <p:sp>
        <p:nvSpPr>
          <p:cNvPr name="TextBox 24" id="24"/>
          <p:cNvSpPr txBox="true"/>
          <p:nvPr/>
        </p:nvSpPr>
        <p:spPr>
          <a:xfrm rot="0">
            <a:off x="10760087" y="7906259"/>
            <a:ext cx="5993563" cy="727368"/>
          </a:xfrm>
          <a:prstGeom prst="rect">
            <a:avLst/>
          </a:prstGeom>
        </p:spPr>
        <p:txBody>
          <a:bodyPr anchor="t" rtlCol="false" tIns="0" lIns="0" bIns="0" rIns="0">
            <a:spAutoFit/>
          </a:bodyPr>
          <a:lstStyle/>
          <a:p>
            <a:pPr algn="just">
              <a:lnSpc>
                <a:spcPts val="2909"/>
              </a:lnSpc>
            </a:pPr>
            <a:r>
              <a:rPr lang="en-US" sz="2078">
                <a:solidFill>
                  <a:srgbClr val="000000"/>
                </a:solidFill>
                <a:latin typeface="Roboto"/>
                <a:ea typeface="Roboto"/>
                <a:cs typeface="Roboto"/>
                <a:sym typeface="Roboto"/>
              </a:rPr>
              <a:t>Bridges AI models with diverse IoT devices, ensuring smooth communication and functionality.</a:t>
            </a:r>
          </a:p>
        </p:txBody>
      </p:sp>
      <p:sp>
        <p:nvSpPr>
          <p:cNvPr name="TextBox 25" id="25"/>
          <p:cNvSpPr txBox="true"/>
          <p:nvPr/>
        </p:nvSpPr>
        <p:spPr>
          <a:xfrm rot="0">
            <a:off x="10843538" y="5009451"/>
            <a:ext cx="5209215" cy="727368"/>
          </a:xfrm>
          <a:prstGeom prst="rect">
            <a:avLst/>
          </a:prstGeom>
        </p:spPr>
        <p:txBody>
          <a:bodyPr anchor="t" rtlCol="false" tIns="0" lIns="0" bIns="0" rIns="0">
            <a:spAutoFit/>
          </a:bodyPr>
          <a:lstStyle/>
          <a:p>
            <a:pPr algn="just">
              <a:lnSpc>
                <a:spcPts val="2909"/>
              </a:lnSpc>
            </a:pPr>
            <a:r>
              <a:rPr lang="en-US" sz="2078">
                <a:solidFill>
                  <a:srgbClr val="000000"/>
                </a:solidFill>
                <a:latin typeface="Roboto"/>
                <a:ea typeface="Roboto"/>
                <a:cs typeface="Roboto"/>
                <a:sym typeface="Roboto"/>
              </a:rPr>
              <a:t>Enables devices to process and act on AI insights quickly, enhancing responsiveness.</a:t>
            </a:r>
          </a:p>
        </p:txBody>
      </p:sp>
      <p:sp>
        <p:nvSpPr>
          <p:cNvPr name="TextBox 26" id="26"/>
          <p:cNvSpPr txBox="true"/>
          <p:nvPr/>
        </p:nvSpPr>
        <p:spPr>
          <a:xfrm rot="0">
            <a:off x="3009563" y="4012551"/>
            <a:ext cx="3808921" cy="901879"/>
          </a:xfrm>
          <a:prstGeom prst="rect">
            <a:avLst/>
          </a:prstGeom>
        </p:spPr>
        <p:txBody>
          <a:bodyPr anchor="t" rtlCol="false" tIns="0" lIns="0" bIns="0" rIns="0">
            <a:spAutoFit/>
          </a:bodyPr>
          <a:lstStyle/>
          <a:p>
            <a:pPr algn="l">
              <a:lnSpc>
                <a:spcPts val="3637"/>
              </a:lnSpc>
            </a:pPr>
            <a:r>
              <a:rPr lang="en-US" b="true" sz="2598">
                <a:solidFill>
                  <a:srgbClr val="21277C"/>
                </a:solidFill>
                <a:latin typeface="Roboto Bold"/>
                <a:ea typeface="Roboto Bold"/>
                <a:cs typeface="Roboto Bold"/>
                <a:sym typeface="Roboto Bold"/>
              </a:rPr>
              <a:t>CROSS-PLATFORM COMPATIBILITY</a:t>
            </a:r>
          </a:p>
        </p:txBody>
      </p:sp>
      <p:sp>
        <p:nvSpPr>
          <p:cNvPr name="TextBox 27" id="27"/>
          <p:cNvSpPr txBox="true"/>
          <p:nvPr/>
        </p:nvSpPr>
        <p:spPr>
          <a:xfrm rot="0">
            <a:off x="10843538" y="4012551"/>
            <a:ext cx="3014286" cy="901879"/>
          </a:xfrm>
          <a:prstGeom prst="rect">
            <a:avLst/>
          </a:prstGeom>
        </p:spPr>
        <p:txBody>
          <a:bodyPr anchor="t" rtlCol="false" tIns="0" lIns="0" bIns="0" rIns="0">
            <a:spAutoFit/>
          </a:bodyPr>
          <a:lstStyle/>
          <a:p>
            <a:pPr algn="l">
              <a:lnSpc>
                <a:spcPts val="3637"/>
              </a:lnSpc>
            </a:pPr>
            <a:r>
              <a:rPr lang="en-US" b="true" sz="2598">
                <a:solidFill>
                  <a:srgbClr val="21277C"/>
                </a:solidFill>
                <a:latin typeface="Roboto Bold"/>
                <a:ea typeface="Roboto Bold"/>
                <a:cs typeface="Roboto Bold"/>
                <a:sym typeface="Roboto Bold"/>
              </a:rPr>
              <a:t>REAL-TIME DECISION-MAKING</a:t>
            </a:r>
          </a:p>
        </p:txBody>
      </p:sp>
      <p:sp>
        <p:nvSpPr>
          <p:cNvPr name="TextBox 28" id="28"/>
          <p:cNvSpPr txBox="true"/>
          <p:nvPr/>
        </p:nvSpPr>
        <p:spPr>
          <a:xfrm rot="0">
            <a:off x="2926112" y="6835245"/>
            <a:ext cx="3808921" cy="901879"/>
          </a:xfrm>
          <a:prstGeom prst="rect">
            <a:avLst/>
          </a:prstGeom>
        </p:spPr>
        <p:txBody>
          <a:bodyPr anchor="t" rtlCol="false" tIns="0" lIns="0" bIns="0" rIns="0">
            <a:spAutoFit/>
          </a:bodyPr>
          <a:lstStyle/>
          <a:p>
            <a:pPr algn="l">
              <a:lnSpc>
                <a:spcPts val="3637"/>
              </a:lnSpc>
            </a:pPr>
            <a:r>
              <a:rPr lang="en-US" b="true" sz="2598">
                <a:solidFill>
                  <a:srgbClr val="21277C"/>
                </a:solidFill>
                <a:latin typeface="Roboto Bold"/>
                <a:ea typeface="Roboto Bold"/>
                <a:cs typeface="Roboto Bold"/>
                <a:sym typeface="Roboto Bold"/>
              </a:rPr>
              <a:t>COST AND TIME EFFICIENCY</a:t>
            </a:r>
          </a:p>
        </p:txBody>
      </p:sp>
      <p:sp>
        <p:nvSpPr>
          <p:cNvPr name="TextBox 29" id="29"/>
          <p:cNvSpPr txBox="true"/>
          <p:nvPr/>
        </p:nvSpPr>
        <p:spPr>
          <a:xfrm rot="0">
            <a:off x="10760087" y="6835245"/>
            <a:ext cx="3808921" cy="901879"/>
          </a:xfrm>
          <a:prstGeom prst="rect">
            <a:avLst/>
          </a:prstGeom>
        </p:spPr>
        <p:txBody>
          <a:bodyPr anchor="t" rtlCol="false" tIns="0" lIns="0" bIns="0" rIns="0">
            <a:spAutoFit/>
          </a:bodyPr>
          <a:lstStyle/>
          <a:p>
            <a:pPr algn="l">
              <a:lnSpc>
                <a:spcPts val="3637"/>
              </a:lnSpc>
            </a:pPr>
            <a:r>
              <a:rPr lang="en-US" b="true" sz="2598">
                <a:solidFill>
                  <a:srgbClr val="21277C"/>
                </a:solidFill>
                <a:latin typeface="Roboto Bold"/>
                <a:ea typeface="Roboto Bold"/>
                <a:cs typeface="Roboto Bold"/>
                <a:sym typeface="Roboto Bold"/>
              </a:rPr>
              <a:t>SEAMLESS INTEGRATION</a:t>
            </a:r>
          </a:p>
        </p:txBody>
      </p:sp>
      <p:sp>
        <p:nvSpPr>
          <p:cNvPr name="AutoShape 30" id="30"/>
          <p:cNvSpPr/>
          <p:nvPr/>
        </p:nvSpPr>
        <p:spPr>
          <a:xfrm flipV="true">
            <a:off x="-797050" y="9372600"/>
            <a:ext cx="16972813" cy="0"/>
          </a:xfrm>
          <a:prstGeom prst="line">
            <a:avLst/>
          </a:prstGeom>
          <a:ln cap="flat" w="38100">
            <a:gradFill>
              <a:gsLst>
                <a:gs pos="0">
                  <a:srgbClr val="2C328F">
                    <a:alpha val="100000"/>
                  </a:srgbClr>
                </a:gs>
                <a:gs pos="100000">
                  <a:srgbClr val="1B1F64">
                    <a:alpha val="100000"/>
                  </a:srgbClr>
                </a:gs>
              </a:gsLst>
              <a:lin ang="0"/>
            </a:gra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001" y="3557972"/>
            <a:ext cx="18418001" cy="3425922"/>
            <a:chOff x="0" y="0"/>
            <a:chExt cx="4850832" cy="902300"/>
          </a:xfrm>
        </p:grpSpPr>
        <p:sp>
          <p:nvSpPr>
            <p:cNvPr name="Freeform 3" id="3"/>
            <p:cNvSpPr/>
            <p:nvPr/>
          </p:nvSpPr>
          <p:spPr>
            <a:xfrm flipH="false" flipV="false" rot="0">
              <a:off x="0" y="0"/>
              <a:ext cx="4850831" cy="902300"/>
            </a:xfrm>
            <a:custGeom>
              <a:avLst/>
              <a:gdLst/>
              <a:ahLst/>
              <a:cxnLst/>
              <a:rect r="r" b="b" t="t" l="l"/>
              <a:pathLst>
                <a:path h="902300" w="4850831">
                  <a:moveTo>
                    <a:pt x="0" y="0"/>
                  </a:moveTo>
                  <a:lnTo>
                    <a:pt x="4850831" y="0"/>
                  </a:lnTo>
                  <a:lnTo>
                    <a:pt x="4850831" y="902300"/>
                  </a:lnTo>
                  <a:lnTo>
                    <a:pt x="0" y="902300"/>
                  </a:lnTo>
                  <a:close/>
                </a:path>
              </a:pathLst>
            </a:custGeom>
            <a:gradFill rotWithShape="true">
              <a:gsLst>
                <a:gs pos="0">
                  <a:srgbClr val="2C328F">
                    <a:alpha val="100000"/>
                  </a:srgbClr>
                </a:gs>
                <a:gs pos="100000">
                  <a:srgbClr val="1B1F64">
                    <a:alpha val="100000"/>
                  </a:srgbClr>
                </a:gs>
              </a:gsLst>
              <a:lin ang="5400000"/>
            </a:gradFill>
          </p:spPr>
        </p:sp>
        <p:sp>
          <p:nvSpPr>
            <p:cNvPr name="TextBox 4" id="4"/>
            <p:cNvSpPr txBox="true"/>
            <p:nvPr/>
          </p:nvSpPr>
          <p:spPr>
            <a:xfrm>
              <a:off x="0" y="-38100"/>
              <a:ext cx="4850832" cy="9404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3882299"/>
            <a:ext cx="3680654" cy="2825490"/>
            <a:chOff x="0" y="0"/>
            <a:chExt cx="778653" cy="597741"/>
          </a:xfrm>
        </p:grpSpPr>
        <p:sp>
          <p:nvSpPr>
            <p:cNvPr name="Freeform 6" id="6"/>
            <p:cNvSpPr/>
            <p:nvPr/>
          </p:nvSpPr>
          <p:spPr>
            <a:xfrm flipH="false" flipV="false" rot="0">
              <a:off x="0" y="0"/>
              <a:ext cx="778653" cy="597741"/>
            </a:xfrm>
            <a:custGeom>
              <a:avLst/>
              <a:gdLst/>
              <a:ahLst/>
              <a:cxnLst/>
              <a:rect r="r" b="b" t="t" l="l"/>
              <a:pathLst>
                <a:path h="597741" w="778653">
                  <a:moveTo>
                    <a:pt x="0" y="0"/>
                  </a:moveTo>
                  <a:lnTo>
                    <a:pt x="778653" y="0"/>
                  </a:lnTo>
                  <a:lnTo>
                    <a:pt x="778653" y="597741"/>
                  </a:lnTo>
                  <a:lnTo>
                    <a:pt x="0" y="597741"/>
                  </a:lnTo>
                  <a:close/>
                </a:path>
              </a:pathLst>
            </a:custGeom>
            <a:blipFill>
              <a:blip r:embed="rId2"/>
              <a:stretch>
                <a:fillRect l="-18236" t="0" r="-18236" b="0"/>
              </a:stretch>
            </a:blipFill>
            <a:ln w="161925" cap="sq">
              <a:solidFill>
                <a:srgbClr val="59CEF7"/>
              </a:solidFill>
              <a:prstDash val="solid"/>
              <a:miter/>
            </a:ln>
          </p:spPr>
        </p:sp>
      </p:grpSp>
      <p:grpSp>
        <p:nvGrpSpPr>
          <p:cNvPr name="Group 7" id="7"/>
          <p:cNvGrpSpPr/>
          <p:nvPr/>
        </p:nvGrpSpPr>
        <p:grpSpPr>
          <a:xfrm rot="0">
            <a:off x="4979131" y="3882299"/>
            <a:ext cx="3680654" cy="2825490"/>
            <a:chOff x="0" y="0"/>
            <a:chExt cx="778653" cy="597741"/>
          </a:xfrm>
        </p:grpSpPr>
        <p:sp>
          <p:nvSpPr>
            <p:cNvPr name="Freeform 8" id="8"/>
            <p:cNvSpPr/>
            <p:nvPr/>
          </p:nvSpPr>
          <p:spPr>
            <a:xfrm flipH="false" flipV="false" rot="0">
              <a:off x="0" y="0"/>
              <a:ext cx="778653" cy="597741"/>
            </a:xfrm>
            <a:custGeom>
              <a:avLst/>
              <a:gdLst/>
              <a:ahLst/>
              <a:cxnLst/>
              <a:rect r="r" b="b" t="t" l="l"/>
              <a:pathLst>
                <a:path h="597741" w="778653">
                  <a:moveTo>
                    <a:pt x="0" y="0"/>
                  </a:moveTo>
                  <a:lnTo>
                    <a:pt x="778653" y="0"/>
                  </a:lnTo>
                  <a:lnTo>
                    <a:pt x="778653" y="597741"/>
                  </a:lnTo>
                  <a:lnTo>
                    <a:pt x="0" y="597741"/>
                  </a:lnTo>
                  <a:close/>
                </a:path>
              </a:pathLst>
            </a:custGeom>
            <a:blipFill>
              <a:blip r:embed="rId3"/>
              <a:stretch>
                <a:fillRect l="-7610" t="0" r="-7610" b="0"/>
              </a:stretch>
            </a:blipFill>
            <a:ln w="161925" cap="sq">
              <a:solidFill>
                <a:srgbClr val="59CEF7"/>
              </a:solidFill>
              <a:prstDash val="solid"/>
              <a:miter/>
            </a:ln>
          </p:spPr>
        </p:sp>
      </p:grpSp>
      <p:grpSp>
        <p:nvGrpSpPr>
          <p:cNvPr name="Group 9" id="9"/>
          <p:cNvGrpSpPr/>
          <p:nvPr/>
        </p:nvGrpSpPr>
        <p:grpSpPr>
          <a:xfrm rot="0">
            <a:off x="8929562" y="3882299"/>
            <a:ext cx="3680654" cy="2825490"/>
            <a:chOff x="0" y="0"/>
            <a:chExt cx="778653" cy="597741"/>
          </a:xfrm>
        </p:grpSpPr>
        <p:sp>
          <p:nvSpPr>
            <p:cNvPr name="Freeform 10" id="10"/>
            <p:cNvSpPr/>
            <p:nvPr/>
          </p:nvSpPr>
          <p:spPr>
            <a:xfrm flipH="false" flipV="false" rot="0">
              <a:off x="0" y="0"/>
              <a:ext cx="778653" cy="597741"/>
            </a:xfrm>
            <a:custGeom>
              <a:avLst/>
              <a:gdLst/>
              <a:ahLst/>
              <a:cxnLst/>
              <a:rect r="r" b="b" t="t" l="l"/>
              <a:pathLst>
                <a:path h="597741" w="778653">
                  <a:moveTo>
                    <a:pt x="0" y="0"/>
                  </a:moveTo>
                  <a:lnTo>
                    <a:pt x="778653" y="0"/>
                  </a:lnTo>
                  <a:lnTo>
                    <a:pt x="778653" y="597741"/>
                  </a:lnTo>
                  <a:lnTo>
                    <a:pt x="0" y="597741"/>
                  </a:lnTo>
                  <a:close/>
                </a:path>
              </a:pathLst>
            </a:custGeom>
            <a:blipFill>
              <a:blip r:embed="rId4"/>
              <a:stretch>
                <a:fillRect l="-7610" t="0" r="-7610" b="0"/>
              </a:stretch>
            </a:blipFill>
            <a:ln w="161925" cap="sq">
              <a:solidFill>
                <a:srgbClr val="59CEF7"/>
              </a:solidFill>
              <a:prstDash val="solid"/>
              <a:miter/>
            </a:ln>
          </p:spPr>
        </p:sp>
      </p:grpSp>
      <p:grpSp>
        <p:nvGrpSpPr>
          <p:cNvPr name="Group 11" id="11"/>
          <p:cNvGrpSpPr/>
          <p:nvPr/>
        </p:nvGrpSpPr>
        <p:grpSpPr>
          <a:xfrm rot="0">
            <a:off x="12879993" y="3882299"/>
            <a:ext cx="3680654" cy="2825490"/>
            <a:chOff x="0" y="0"/>
            <a:chExt cx="778653" cy="597741"/>
          </a:xfrm>
        </p:grpSpPr>
        <p:sp>
          <p:nvSpPr>
            <p:cNvPr name="Freeform 12" id="12"/>
            <p:cNvSpPr/>
            <p:nvPr/>
          </p:nvSpPr>
          <p:spPr>
            <a:xfrm flipH="false" flipV="false" rot="0">
              <a:off x="0" y="0"/>
              <a:ext cx="778653" cy="597741"/>
            </a:xfrm>
            <a:custGeom>
              <a:avLst/>
              <a:gdLst/>
              <a:ahLst/>
              <a:cxnLst/>
              <a:rect r="r" b="b" t="t" l="l"/>
              <a:pathLst>
                <a:path h="597741" w="778653">
                  <a:moveTo>
                    <a:pt x="0" y="0"/>
                  </a:moveTo>
                  <a:lnTo>
                    <a:pt x="778653" y="0"/>
                  </a:lnTo>
                  <a:lnTo>
                    <a:pt x="778653" y="597741"/>
                  </a:lnTo>
                  <a:lnTo>
                    <a:pt x="0" y="597741"/>
                  </a:lnTo>
                  <a:close/>
                </a:path>
              </a:pathLst>
            </a:custGeom>
            <a:blipFill>
              <a:blip r:embed="rId5"/>
              <a:stretch>
                <a:fillRect l="-18236" t="0" r="-18236" b="0"/>
              </a:stretch>
            </a:blipFill>
            <a:ln w="161925" cap="sq">
              <a:solidFill>
                <a:srgbClr val="59CEF7"/>
              </a:solidFill>
              <a:prstDash val="solid"/>
              <a:miter/>
            </a:ln>
          </p:spPr>
        </p:sp>
      </p:grpSp>
      <p:sp>
        <p:nvSpPr>
          <p:cNvPr name="Freeform 13" id="13"/>
          <p:cNvSpPr/>
          <p:nvPr/>
        </p:nvSpPr>
        <p:spPr>
          <a:xfrm flipH="true" flipV="false" rot="-10800000">
            <a:off x="10769889" y="-571065"/>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true" flipV="false" rot="-5400000">
            <a:off x="12417981" y="4416981"/>
            <a:ext cx="10287000" cy="1453039"/>
          </a:xfrm>
          <a:custGeom>
            <a:avLst/>
            <a:gdLst/>
            <a:ahLst/>
            <a:cxnLst/>
            <a:rect r="r" b="b" t="t" l="l"/>
            <a:pathLst>
              <a:path h="1453039" w="10287000">
                <a:moveTo>
                  <a:pt x="10287000" y="0"/>
                </a:moveTo>
                <a:lnTo>
                  <a:pt x="0" y="0"/>
                </a:lnTo>
                <a:lnTo>
                  <a:pt x="0" y="1453038"/>
                </a:lnTo>
                <a:lnTo>
                  <a:pt x="10287000" y="1453038"/>
                </a:lnTo>
                <a:lnTo>
                  <a:pt x="102870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028700" y="1028700"/>
            <a:ext cx="12633317" cy="2368549"/>
          </a:xfrm>
          <a:prstGeom prst="rect">
            <a:avLst/>
          </a:prstGeom>
        </p:spPr>
        <p:txBody>
          <a:bodyPr anchor="t" rtlCol="false" tIns="0" lIns="0" bIns="0" rIns="0">
            <a:spAutoFit/>
          </a:bodyPr>
          <a:lstStyle/>
          <a:p>
            <a:pPr algn="l" marL="0" indent="0" lvl="0">
              <a:lnSpc>
                <a:spcPts val="8499"/>
              </a:lnSpc>
            </a:pPr>
            <a:r>
              <a:rPr lang="en-US" sz="8499">
                <a:solidFill>
                  <a:srgbClr val="21277C"/>
                </a:solidFill>
                <a:latin typeface="Impact"/>
                <a:ea typeface="Impact"/>
                <a:cs typeface="Impact"/>
                <a:sym typeface="Impact"/>
              </a:rPr>
              <a:t>CHALLENGES FACED IN AI-DRIVEN </a:t>
            </a:r>
            <a:r>
              <a:rPr lang="en-US" sz="8499">
                <a:solidFill>
                  <a:srgbClr val="000000"/>
                </a:solidFill>
                <a:latin typeface="Impact"/>
                <a:ea typeface="Impact"/>
                <a:cs typeface="Impact"/>
                <a:sym typeface="Impact"/>
              </a:rPr>
              <a:t>IOT DEVICE AUTOMATION</a:t>
            </a:r>
          </a:p>
        </p:txBody>
      </p:sp>
      <p:sp>
        <p:nvSpPr>
          <p:cNvPr name="TextBox 16" id="16"/>
          <p:cNvSpPr txBox="true"/>
          <p:nvPr/>
        </p:nvSpPr>
        <p:spPr>
          <a:xfrm rot="0">
            <a:off x="742950" y="7164869"/>
            <a:ext cx="2815396" cy="860425"/>
          </a:xfrm>
          <a:prstGeom prst="rect">
            <a:avLst/>
          </a:prstGeom>
        </p:spPr>
        <p:txBody>
          <a:bodyPr anchor="t" rtlCol="false" tIns="0" lIns="0" bIns="0" rIns="0">
            <a:spAutoFit/>
          </a:bodyPr>
          <a:lstStyle/>
          <a:p>
            <a:pPr algn="l">
              <a:lnSpc>
                <a:spcPts val="3499"/>
              </a:lnSpc>
            </a:pPr>
            <a:r>
              <a:rPr lang="en-US" b="true" sz="2499">
                <a:solidFill>
                  <a:srgbClr val="21277C"/>
                </a:solidFill>
                <a:latin typeface="Roboto Bold"/>
                <a:ea typeface="Roboto Bold"/>
                <a:cs typeface="Roboto Bold"/>
                <a:sym typeface="Roboto Bold"/>
              </a:rPr>
              <a:t>STANDARDIZATION GAPS</a:t>
            </a:r>
          </a:p>
        </p:txBody>
      </p:sp>
      <p:sp>
        <p:nvSpPr>
          <p:cNvPr name="TextBox 17" id="17"/>
          <p:cNvSpPr txBox="true"/>
          <p:nvPr/>
        </p:nvSpPr>
        <p:spPr>
          <a:xfrm rot="0">
            <a:off x="4979131" y="7164869"/>
            <a:ext cx="3489504" cy="422275"/>
          </a:xfrm>
          <a:prstGeom prst="rect">
            <a:avLst/>
          </a:prstGeom>
        </p:spPr>
        <p:txBody>
          <a:bodyPr anchor="t" rtlCol="false" tIns="0" lIns="0" bIns="0" rIns="0">
            <a:spAutoFit/>
          </a:bodyPr>
          <a:lstStyle/>
          <a:p>
            <a:pPr algn="l">
              <a:lnSpc>
                <a:spcPts val="3499"/>
              </a:lnSpc>
            </a:pPr>
            <a:r>
              <a:rPr lang="en-US" b="true" sz="2499">
                <a:solidFill>
                  <a:srgbClr val="21277C"/>
                </a:solidFill>
                <a:latin typeface="Roboto Bold"/>
                <a:ea typeface="Roboto Bold"/>
                <a:cs typeface="Roboto Bold"/>
                <a:sym typeface="Roboto Bold"/>
              </a:rPr>
              <a:t>SCALABILITY</a:t>
            </a:r>
          </a:p>
        </p:txBody>
      </p:sp>
      <p:sp>
        <p:nvSpPr>
          <p:cNvPr name="TextBox 18" id="18"/>
          <p:cNvSpPr txBox="true"/>
          <p:nvPr/>
        </p:nvSpPr>
        <p:spPr>
          <a:xfrm rot="0">
            <a:off x="8913859" y="7164869"/>
            <a:ext cx="3505207" cy="860425"/>
          </a:xfrm>
          <a:prstGeom prst="rect">
            <a:avLst/>
          </a:prstGeom>
        </p:spPr>
        <p:txBody>
          <a:bodyPr anchor="t" rtlCol="false" tIns="0" lIns="0" bIns="0" rIns="0">
            <a:spAutoFit/>
          </a:bodyPr>
          <a:lstStyle/>
          <a:p>
            <a:pPr algn="l">
              <a:lnSpc>
                <a:spcPts val="3499"/>
              </a:lnSpc>
            </a:pPr>
            <a:r>
              <a:rPr lang="en-US" b="true" sz="2499">
                <a:solidFill>
                  <a:srgbClr val="21277C"/>
                </a:solidFill>
                <a:latin typeface="Roboto Bold"/>
                <a:ea typeface="Roboto Bold"/>
                <a:cs typeface="Roboto Bold"/>
                <a:sym typeface="Roboto Bold"/>
              </a:rPr>
              <a:t>RESOURCE CONSTRAINTS</a:t>
            </a:r>
          </a:p>
        </p:txBody>
      </p:sp>
      <p:sp>
        <p:nvSpPr>
          <p:cNvPr name="TextBox 19" id="19"/>
          <p:cNvSpPr txBox="true"/>
          <p:nvPr/>
        </p:nvSpPr>
        <p:spPr>
          <a:xfrm rot="0">
            <a:off x="12879993" y="7164869"/>
            <a:ext cx="3133980" cy="860425"/>
          </a:xfrm>
          <a:prstGeom prst="rect">
            <a:avLst/>
          </a:prstGeom>
        </p:spPr>
        <p:txBody>
          <a:bodyPr anchor="t" rtlCol="false" tIns="0" lIns="0" bIns="0" rIns="0">
            <a:spAutoFit/>
          </a:bodyPr>
          <a:lstStyle/>
          <a:p>
            <a:pPr algn="l">
              <a:lnSpc>
                <a:spcPts val="3499"/>
              </a:lnSpc>
            </a:pPr>
            <a:r>
              <a:rPr lang="en-US" b="true" sz="2499">
                <a:solidFill>
                  <a:srgbClr val="21277C"/>
                </a:solidFill>
                <a:latin typeface="Roboto Bold"/>
                <a:ea typeface="Roboto Bold"/>
                <a:cs typeface="Roboto Bold"/>
                <a:sym typeface="Roboto Bold"/>
              </a:rPr>
              <a:t>HARDWARE DIVERSITY</a:t>
            </a:r>
          </a:p>
        </p:txBody>
      </p:sp>
      <p:sp>
        <p:nvSpPr>
          <p:cNvPr name="TextBox 20" id="20"/>
          <p:cNvSpPr txBox="true"/>
          <p:nvPr/>
        </p:nvSpPr>
        <p:spPr>
          <a:xfrm rot="0">
            <a:off x="742950" y="8196744"/>
            <a:ext cx="3680654"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Addressing the lack of universal IoT and AI integration standards, which hampers interoperability and development consistency.</a:t>
            </a:r>
          </a:p>
        </p:txBody>
      </p:sp>
      <p:sp>
        <p:nvSpPr>
          <p:cNvPr name="TextBox 21" id="21"/>
          <p:cNvSpPr txBox="true"/>
          <p:nvPr/>
        </p:nvSpPr>
        <p:spPr>
          <a:xfrm rot="0">
            <a:off x="4709354" y="8196744"/>
            <a:ext cx="3934728"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Ensuring the system can handle growth, such as integrating new devices or scaling AI models, without performance degradation.</a:t>
            </a:r>
          </a:p>
        </p:txBody>
      </p:sp>
      <p:sp>
        <p:nvSpPr>
          <p:cNvPr name="TextBox 22" id="22"/>
          <p:cNvSpPr txBox="true"/>
          <p:nvPr/>
        </p:nvSpPr>
        <p:spPr>
          <a:xfrm rot="0">
            <a:off x="8929562" y="8196744"/>
            <a:ext cx="3680654" cy="1063625"/>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Generating optimized code for devices with limited processing power, memory, and energy.</a:t>
            </a:r>
          </a:p>
        </p:txBody>
      </p:sp>
      <p:sp>
        <p:nvSpPr>
          <p:cNvPr name="TextBox 23" id="23"/>
          <p:cNvSpPr txBox="true"/>
          <p:nvPr/>
        </p:nvSpPr>
        <p:spPr>
          <a:xfrm rot="0">
            <a:off x="12879993" y="8196744"/>
            <a:ext cx="3954968" cy="1416050"/>
          </a:xfrm>
          <a:prstGeom prst="rect">
            <a:avLst/>
          </a:prstGeom>
        </p:spPr>
        <p:txBody>
          <a:bodyPr anchor="t" rtlCol="false" tIns="0" lIns="0" bIns="0" rIns="0">
            <a:spAutoFit/>
          </a:bodyPr>
          <a:lstStyle/>
          <a:p>
            <a:pPr algn="just" marL="0" indent="0" lvl="0">
              <a:lnSpc>
                <a:spcPts val="2800"/>
              </a:lnSpc>
              <a:spcBef>
                <a:spcPct val="0"/>
              </a:spcBef>
            </a:pPr>
            <a:r>
              <a:rPr lang="en-US" sz="2000">
                <a:solidFill>
                  <a:srgbClr val="000000"/>
                </a:solidFill>
                <a:latin typeface="Roboto"/>
                <a:ea typeface="Roboto"/>
                <a:cs typeface="Roboto"/>
                <a:sym typeface="Roboto"/>
              </a:rPr>
              <a:t> Ensuring compatibility with a wide range of IoT devices, each with different architectures, protocols, and capabilities.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417981" y="4416981"/>
            <a:ext cx="10287000" cy="1453039"/>
          </a:xfrm>
          <a:custGeom>
            <a:avLst/>
            <a:gdLst/>
            <a:ahLst/>
            <a:cxnLst/>
            <a:rect r="r" b="b" t="t" l="l"/>
            <a:pathLst>
              <a:path h="1453039" w="10287000">
                <a:moveTo>
                  <a:pt x="0" y="0"/>
                </a:moveTo>
                <a:lnTo>
                  <a:pt x="10287000" y="0"/>
                </a:lnTo>
                <a:lnTo>
                  <a:pt x="10287000" y="1453038"/>
                </a:lnTo>
                <a:lnTo>
                  <a:pt x="0" y="1453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33418" y="1028700"/>
            <a:ext cx="5025961" cy="3974236"/>
            <a:chOff x="0" y="0"/>
            <a:chExt cx="778653" cy="615713"/>
          </a:xfrm>
        </p:grpSpPr>
        <p:sp>
          <p:nvSpPr>
            <p:cNvPr name="Freeform 4" id="4"/>
            <p:cNvSpPr/>
            <p:nvPr/>
          </p:nvSpPr>
          <p:spPr>
            <a:xfrm flipH="false" flipV="false" rot="0">
              <a:off x="0" y="0"/>
              <a:ext cx="778653" cy="615713"/>
            </a:xfrm>
            <a:custGeom>
              <a:avLst/>
              <a:gdLst/>
              <a:ahLst/>
              <a:cxnLst/>
              <a:rect r="r" b="b" t="t" l="l"/>
              <a:pathLst>
                <a:path h="615713" w="778653">
                  <a:moveTo>
                    <a:pt x="0" y="0"/>
                  </a:moveTo>
                  <a:lnTo>
                    <a:pt x="778653" y="0"/>
                  </a:lnTo>
                  <a:lnTo>
                    <a:pt x="778653" y="615713"/>
                  </a:lnTo>
                  <a:lnTo>
                    <a:pt x="0" y="615713"/>
                  </a:lnTo>
                  <a:close/>
                </a:path>
              </a:pathLst>
            </a:custGeom>
            <a:blipFill>
              <a:blip r:embed="rId4"/>
              <a:stretch>
                <a:fillRect l="-11832" t="0" r="-54639" b="0"/>
              </a:stretch>
            </a:blipFill>
            <a:ln w="161925" cap="sq">
              <a:solidFill>
                <a:srgbClr val="59CEF7"/>
              </a:solidFill>
              <a:prstDash val="solid"/>
              <a:miter/>
            </a:ln>
          </p:spPr>
        </p:sp>
      </p:grpSp>
      <p:sp>
        <p:nvSpPr>
          <p:cNvPr name="Freeform 5" id="5"/>
          <p:cNvSpPr/>
          <p:nvPr/>
        </p:nvSpPr>
        <p:spPr>
          <a:xfrm flipH="true" flipV="false" rot="0">
            <a:off x="3131402" y="8147029"/>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4994389" y="7699354"/>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1533418" y="5284064"/>
            <a:ext cx="5025961" cy="3974236"/>
            <a:chOff x="0" y="0"/>
            <a:chExt cx="778653" cy="615713"/>
          </a:xfrm>
        </p:grpSpPr>
        <p:sp>
          <p:nvSpPr>
            <p:cNvPr name="Freeform 8" id="8"/>
            <p:cNvSpPr/>
            <p:nvPr/>
          </p:nvSpPr>
          <p:spPr>
            <a:xfrm flipH="false" flipV="false" rot="0">
              <a:off x="0" y="0"/>
              <a:ext cx="778653" cy="615713"/>
            </a:xfrm>
            <a:custGeom>
              <a:avLst/>
              <a:gdLst/>
              <a:ahLst/>
              <a:cxnLst/>
              <a:rect r="r" b="b" t="t" l="l"/>
              <a:pathLst>
                <a:path h="615713" w="778653">
                  <a:moveTo>
                    <a:pt x="0" y="0"/>
                  </a:moveTo>
                  <a:lnTo>
                    <a:pt x="778653" y="0"/>
                  </a:lnTo>
                  <a:lnTo>
                    <a:pt x="778653" y="615713"/>
                  </a:lnTo>
                  <a:lnTo>
                    <a:pt x="0" y="615713"/>
                  </a:lnTo>
                  <a:close/>
                </a:path>
              </a:pathLst>
            </a:custGeom>
            <a:blipFill>
              <a:blip r:embed="rId7"/>
              <a:stretch>
                <a:fillRect l="-20288" t="0" r="-20288" b="0"/>
              </a:stretch>
            </a:blipFill>
            <a:ln w="161925" cap="sq">
              <a:solidFill>
                <a:srgbClr val="59CEF7"/>
              </a:solidFill>
              <a:prstDash val="solid"/>
              <a:miter/>
            </a:ln>
          </p:spPr>
        </p:sp>
      </p:grpSp>
      <p:sp>
        <p:nvSpPr>
          <p:cNvPr name="Freeform 9" id="9"/>
          <p:cNvSpPr/>
          <p:nvPr/>
        </p:nvSpPr>
        <p:spPr>
          <a:xfrm flipH="false" flipV="false" rot="0">
            <a:off x="1028700" y="6957296"/>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5961681" y="6957296"/>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28700" y="7760118"/>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961681" y="7760118"/>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8700" y="1028700"/>
            <a:ext cx="14876357" cy="2368549"/>
          </a:xfrm>
          <a:prstGeom prst="rect">
            <a:avLst/>
          </a:prstGeom>
        </p:spPr>
        <p:txBody>
          <a:bodyPr anchor="t" rtlCol="false" tIns="0" lIns="0" bIns="0" rIns="0">
            <a:spAutoFit/>
          </a:bodyPr>
          <a:lstStyle/>
          <a:p>
            <a:pPr algn="l">
              <a:lnSpc>
                <a:spcPts val="8499"/>
              </a:lnSpc>
            </a:pPr>
            <a:r>
              <a:rPr lang="en-US" sz="8499">
                <a:solidFill>
                  <a:srgbClr val="21277C"/>
                </a:solidFill>
                <a:latin typeface="Impact"/>
                <a:ea typeface="Impact"/>
                <a:cs typeface="Impact"/>
                <a:sym typeface="Impact"/>
              </a:rPr>
              <a:t>FEATURES OF </a:t>
            </a:r>
            <a:r>
              <a:rPr lang="en-US" sz="8499">
                <a:solidFill>
                  <a:srgbClr val="000000"/>
                </a:solidFill>
                <a:latin typeface="Impact"/>
                <a:ea typeface="Impact"/>
                <a:cs typeface="Impact"/>
                <a:sym typeface="Impact"/>
              </a:rPr>
              <a:t>AI-DRIVEN </a:t>
            </a:r>
          </a:p>
          <a:p>
            <a:pPr algn="l" marL="0" indent="0" lvl="0">
              <a:lnSpc>
                <a:spcPts val="8499"/>
              </a:lnSpc>
            </a:pPr>
            <a:r>
              <a:rPr lang="en-US" sz="8499">
                <a:solidFill>
                  <a:srgbClr val="000000"/>
                </a:solidFill>
                <a:latin typeface="Impact"/>
                <a:ea typeface="Impact"/>
                <a:cs typeface="Impact"/>
                <a:sym typeface="Impact"/>
              </a:rPr>
              <a:t>IOT DEVICE AUTOMATION</a:t>
            </a:r>
          </a:p>
        </p:txBody>
      </p:sp>
      <p:sp>
        <p:nvSpPr>
          <p:cNvPr name="TextBox 14" id="14"/>
          <p:cNvSpPr txBox="true"/>
          <p:nvPr/>
        </p:nvSpPr>
        <p:spPr>
          <a:xfrm rot="0">
            <a:off x="1028700" y="3484392"/>
            <a:ext cx="9865962" cy="3051175"/>
          </a:xfrm>
          <a:prstGeom prst="rect">
            <a:avLst/>
          </a:prstGeom>
        </p:spPr>
        <p:txBody>
          <a:bodyPr anchor="t" rtlCol="false" tIns="0" lIns="0" bIns="0" rIns="0">
            <a:spAutoFit/>
          </a:bodyPr>
          <a:lstStyle/>
          <a:p>
            <a:pPr algn="just">
              <a:lnSpc>
                <a:spcPts val="3499"/>
              </a:lnSpc>
            </a:pPr>
            <a:r>
              <a:rPr lang="en-US" sz="2499">
                <a:solidFill>
                  <a:srgbClr val="000000"/>
                </a:solidFill>
                <a:latin typeface="Roboto"/>
                <a:ea typeface="Roboto"/>
                <a:cs typeface="Roboto"/>
                <a:sym typeface="Roboto"/>
              </a:rPr>
              <a:t>A Compiler for AI-Driven IoT Device Automation serves as a bridge between high-level AI-driven logic and low-level IoT device execution. Its core purpose is to translate complex AI models and automation rules into machine-readable code tailored to the diverse capabilities of IoT devices. The theory behind such a compiler integrates principles of computer science, AI, and IoT systems to achieve efficient, adaptive, and intelligent automation.</a:t>
            </a:r>
          </a:p>
        </p:txBody>
      </p:sp>
      <p:sp>
        <p:nvSpPr>
          <p:cNvPr name="TextBox 15" id="15"/>
          <p:cNvSpPr txBox="true"/>
          <p:nvPr/>
        </p:nvSpPr>
        <p:spPr>
          <a:xfrm rot="0">
            <a:off x="1639119" y="6848907"/>
            <a:ext cx="4532767"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OPTIMIZATION TECHNIQUES</a:t>
            </a:r>
          </a:p>
        </p:txBody>
      </p:sp>
      <p:sp>
        <p:nvSpPr>
          <p:cNvPr name="TextBox 16" id="16"/>
          <p:cNvSpPr txBox="true"/>
          <p:nvPr/>
        </p:nvSpPr>
        <p:spPr>
          <a:xfrm rot="0">
            <a:off x="6572100" y="6848907"/>
            <a:ext cx="4685093"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SECURITY AND ROBUSTNESS</a:t>
            </a:r>
          </a:p>
        </p:txBody>
      </p:sp>
      <p:sp>
        <p:nvSpPr>
          <p:cNvPr name="TextBox 17" id="17"/>
          <p:cNvSpPr txBox="true"/>
          <p:nvPr/>
        </p:nvSpPr>
        <p:spPr>
          <a:xfrm rot="0">
            <a:off x="1639119" y="7651729"/>
            <a:ext cx="4046337" cy="86042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HIGH-LEVEL ABSTRACTION TRANSLATION</a:t>
            </a:r>
          </a:p>
        </p:txBody>
      </p:sp>
      <p:sp>
        <p:nvSpPr>
          <p:cNvPr name="TextBox 18" id="18"/>
          <p:cNvSpPr txBox="true"/>
          <p:nvPr/>
        </p:nvSpPr>
        <p:spPr>
          <a:xfrm rot="0">
            <a:off x="6572100" y="7651729"/>
            <a:ext cx="6326238"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SCALABILITY AND MODULARITY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0153875" y="1308497"/>
            <a:ext cx="7540228" cy="957262"/>
            <a:chOff x="0" y="0"/>
            <a:chExt cx="1985904" cy="252119"/>
          </a:xfrm>
        </p:grpSpPr>
        <p:sp>
          <p:nvSpPr>
            <p:cNvPr name="Freeform 3" id="3"/>
            <p:cNvSpPr/>
            <p:nvPr/>
          </p:nvSpPr>
          <p:spPr>
            <a:xfrm flipH="false" flipV="false" rot="0">
              <a:off x="0" y="0"/>
              <a:ext cx="1985904" cy="252119"/>
            </a:xfrm>
            <a:custGeom>
              <a:avLst/>
              <a:gdLst/>
              <a:ahLst/>
              <a:cxnLst/>
              <a:rect r="r" b="b" t="t" l="l"/>
              <a:pathLst>
                <a:path h="252119" w="1985904">
                  <a:moveTo>
                    <a:pt x="203200" y="0"/>
                  </a:moveTo>
                  <a:lnTo>
                    <a:pt x="1782704" y="0"/>
                  </a:lnTo>
                  <a:lnTo>
                    <a:pt x="1985904" y="252119"/>
                  </a:lnTo>
                  <a:lnTo>
                    <a:pt x="0" y="252119"/>
                  </a:lnTo>
                  <a:lnTo>
                    <a:pt x="203200" y="0"/>
                  </a:lnTo>
                  <a:close/>
                </a:path>
              </a:pathLst>
            </a:custGeom>
            <a:solidFill>
              <a:srgbClr val="1B1F64"/>
            </a:solidFill>
          </p:spPr>
        </p:sp>
        <p:sp>
          <p:nvSpPr>
            <p:cNvPr name="TextBox 4" id="4"/>
            <p:cNvSpPr txBox="true"/>
            <p:nvPr/>
          </p:nvSpPr>
          <p:spPr>
            <a:xfrm>
              <a:off x="127000" y="-38100"/>
              <a:ext cx="1731904" cy="2902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2466" y="-204788"/>
            <a:ext cx="19123819" cy="1589484"/>
            <a:chOff x="0" y="0"/>
            <a:chExt cx="5036726" cy="418630"/>
          </a:xfrm>
        </p:grpSpPr>
        <p:sp>
          <p:nvSpPr>
            <p:cNvPr name="Freeform 6" id="6"/>
            <p:cNvSpPr/>
            <p:nvPr/>
          </p:nvSpPr>
          <p:spPr>
            <a:xfrm flipH="false" flipV="false" rot="0">
              <a:off x="0" y="0"/>
              <a:ext cx="5036726" cy="418630"/>
            </a:xfrm>
            <a:custGeom>
              <a:avLst/>
              <a:gdLst/>
              <a:ahLst/>
              <a:cxnLst/>
              <a:rect r="r" b="b" t="t" l="l"/>
              <a:pathLst>
                <a:path h="418630" w="5036726">
                  <a:moveTo>
                    <a:pt x="0" y="0"/>
                  </a:moveTo>
                  <a:lnTo>
                    <a:pt x="5036726" y="0"/>
                  </a:lnTo>
                  <a:lnTo>
                    <a:pt x="5036726" y="418630"/>
                  </a:lnTo>
                  <a:lnTo>
                    <a:pt x="0" y="418630"/>
                  </a:lnTo>
                  <a:close/>
                </a:path>
              </a:pathLst>
            </a:custGeom>
            <a:gradFill rotWithShape="true">
              <a:gsLst>
                <a:gs pos="0">
                  <a:srgbClr val="2C328F">
                    <a:alpha val="100000"/>
                  </a:srgbClr>
                </a:gs>
                <a:gs pos="100000">
                  <a:srgbClr val="1B1F64">
                    <a:alpha val="100000"/>
                  </a:srgbClr>
                </a:gs>
              </a:gsLst>
              <a:lin ang="5400000"/>
            </a:gradFill>
          </p:spPr>
        </p:sp>
        <p:sp>
          <p:nvSpPr>
            <p:cNvPr name="TextBox 7" id="7"/>
            <p:cNvSpPr txBox="true"/>
            <p:nvPr/>
          </p:nvSpPr>
          <p:spPr>
            <a:xfrm>
              <a:off x="0" y="-38100"/>
              <a:ext cx="5036726" cy="45673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647224" y="609005"/>
            <a:ext cx="6153016" cy="0"/>
          </a:xfrm>
          <a:prstGeom prst="line">
            <a:avLst/>
          </a:prstGeom>
          <a:ln cap="flat" w="38100">
            <a:solidFill>
              <a:srgbClr val="59CEF7"/>
            </a:solidFill>
            <a:prstDash val="solid"/>
            <a:headEnd type="none" len="sm" w="sm"/>
            <a:tailEnd type="none" len="sm" w="sm"/>
          </a:ln>
        </p:spPr>
      </p:sp>
      <p:sp>
        <p:nvSpPr>
          <p:cNvPr name="Freeform 9" id="9"/>
          <p:cNvSpPr/>
          <p:nvPr/>
        </p:nvSpPr>
        <p:spPr>
          <a:xfrm flipH="false" flipV="false" rot="-10800000">
            <a:off x="7155961" y="537567"/>
            <a:ext cx="1284270" cy="142875"/>
          </a:xfrm>
          <a:custGeom>
            <a:avLst/>
            <a:gdLst/>
            <a:ahLst/>
            <a:cxnLst/>
            <a:rect r="r" b="b" t="t" l="l"/>
            <a:pathLst>
              <a:path h="142875" w="1284270">
                <a:moveTo>
                  <a:pt x="0" y="0"/>
                </a:moveTo>
                <a:lnTo>
                  <a:pt x="1284269" y="0"/>
                </a:lnTo>
                <a:lnTo>
                  <a:pt x="1284269" y="142875"/>
                </a:lnTo>
                <a:lnTo>
                  <a:pt x="0" y="142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8609969" y="537567"/>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7313103" y="489942"/>
            <a:ext cx="381000" cy="381000"/>
            <a:chOff x="0" y="0"/>
            <a:chExt cx="722489" cy="722489"/>
          </a:xfrm>
        </p:grpSpPr>
        <p:sp>
          <p:nvSpPr>
            <p:cNvPr name="Freeform 12" id="12"/>
            <p:cNvSpPr/>
            <p:nvPr/>
          </p:nvSpPr>
          <p:spPr>
            <a:xfrm flipH="false" flipV="false" rot="0">
              <a:off x="0" y="0"/>
              <a:ext cx="722489" cy="722489"/>
            </a:xfrm>
            <a:custGeom>
              <a:avLst/>
              <a:gdLst/>
              <a:ahLst/>
              <a:cxnLst/>
              <a:rect r="r" b="b" t="t" l="l"/>
              <a:pathLst>
                <a:path h="722489" w="722489">
                  <a:moveTo>
                    <a:pt x="361244" y="0"/>
                  </a:moveTo>
                  <a:cubicBezTo>
                    <a:pt x="161735" y="0"/>
                    <a:pt x="0" y="161735"/>
                    <a:pt x="0" y="361244"/>
                  </a:cubicBezTo>
                  <a:cubicBezTo>
                    <a:pt x="0" y="560754"/>
                    <a:pt x="161735" y="722489"/>
                    <a:pt x="361244" y="722489"/>
                  </a:cubicBezTo>
                  <a:cubicBezTo>
                    <a:pt x="560754" y="722489"/>
                    <a:pt x="722489" y="560754"/>
                    <a:pt x="722489" y="361244"/>
                  </a:cubicBezTo>
                  <a:cubicBezTo>
                    <a:pt x="722489" y="161735"/>
                    <a:pt x="560754" y="0"/>
                    <a:pt x="361244" y="0"/>
                  </a:cubicBezTo>
                  <a:close/>
                </a:path>
              </a:pathLst>
            </a:custGeom>
            <a:solidFill>
              <a:srgbClr val="59CEF7"/>
            </a:solidFill>
          </p:spPr>
        </p:sp>
        <p:sp>
          <p:nvSpPr>
            <p:cNvPr name="TextBox 13" id="13"/>
            <p:cNvSpPr txBox="true"/>
            <p:nvPr/>
          </p:nvSpPr>
          <p:spPr>
            <a:xfrm>
              <a:off x="67733" y="29633"/>
              <a:ext cx="587022" cy="625122"/>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flipH="true">
            <a:off x="16554027" y="826060"/>
            <a:ext cx="826745" cy="980118"/>
          </a:xfrm>
          <a:prstGeom prst="line">
            <a:avLst/>
          </a:prstGeom>
          <a:ln cap="flat" w="38100">
            <a:solidFill>
              <a:srgbClr val="59CEF7"/>
            </a:solidFill>
            <a:prstDash val="solid"/>
            <a:headEnd type="none" len="sm" w="sm"/>
            <a:tailEnd type="none" len="sm" w="sm"/>
          </a:ln>
        </p:spPr>
      </p:sp>
      <p:sp>
        <p:nvSpPr>
          <p:cNvPr name="Freeform 15" id="15"/>
          <p:cNvSpPr/>
          <p:nvPr/>
        </p:nvSpPr>
        <p:spPr>
          <a:xfrm flipH="false" flipV="false" rot="0">
            <a:off x="11293950" y="1520291"/>
            <a:ext cx="1160964" cy="285887"/>
          </a:xfrm>
          <a:custGeom>
            <a:avLst/>
            <a:gdLst/>
            <a:ahLst/>
            <a:cxnLst/>
            <a:rect r="r" b="b" t="t" l="l"/>
            <a:pathLst>
              <a:path h="285887" w="1160964">
                <a:moveTo>
                  <a:pt x="0" y="0"/>
                </a:moveTo>
                <a:lnTo>
                  <a:pt x="1160964" y="0"/>
                </a:lnTo>
                <a:lnTo>
                  <a:pt x="1160964" y="285887"/>
                </a:lnTo>
                <a:lnTo>
                  <a:pt x="0" y="285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2559740"/>
            <a:ext cx="7581269" cy="1967810"/>
          </a:xfrm>
          <a:prstGeom prst="rect">
            <a:avLst/>
          </a:prstGeom>
        </p:spPr>
        <p:txBody>
          <a:bodyPr anchor="t" rtlCol="false" tIns="0" lIns="0" bIns="0" rIns="0">
            <a:spAutoFit/>
          </a:bodyPr>
          <a:lstStyle/>
          <a:p>
            <a:pPr algn="l" marL="0" indent="0" lvl="0">
              <a:lnSpc>
                <a:spcPts val="7061"/>
              </a:lnSpc>
              <a:spcBef>
                <a:spcPct val="0"/>
              </a:spcBef>
            </a:pPr>
            <a:r>
              <a:rPr lang="en-US" sz="7061">
                <a:solidFill>
                  <a:srgbClr val="21277C"/>
                </a:solidFill>
                <a:latin typeface="Impact"/>
                <a:ea typeface="Impact"/>
                <a:cs typeface="Impact"/>
                <a:sym typeface="Impact"/>
              </a:rPr>
              <a:t>DEPLOYMENT SCENARIOS AND CASE STUDIES</a:t>
            </a:r>
          </a:p>
        </p:txBody>
      </p:sp>
      <p:grpSp>
        <p:nvGrpSpPr>
          <p:cNvPr name="Group 17" id="17"/>
          <p:cNvGrpSpPr/>
          <p:nvPr/>
        </p:nvGrpSpPr>
        <p:grpSpPr>
          <a:xfrm rot="0">
            <a:off x="8609969" y="2708114"/>
            <a:ext cx="9084134" cy="3039725"/>
            <a:chOff x="0" y="0"/>
            <a:chExt cx="1921774" cy="643062"/>
          </a:xfrm>
        </p:grpSpPr>
        <p:sp>
          <p:nvSpPr>
            <p:cNvPr name="Freeform 18" id="18"/>
            <p:cNvSpPr/>
            <p:nvPr/>
          </p:nvSpPr>
          <p:spPr>
            <a:xfrm flipH="false" flipV="false" rot="0">
              <a:off x="0" y="0"/>
              <a:ext cx="1921774" cy="643062"/>
            </a:xfrm>
            <a:custGeom>
              <a:avLst/>
              <a:gdLst/>
              <a:ahLst/>
              <a:cxnLst/>
              <a:rect r="r" b="b" t="t" l="l"/>
              <a:pathLst>
                <a:path h="643062" w="1921774">
                  <a:moveTo>
                    <a:pt x="0" y="0"/>
                  </a:moveTo>
                  <a:lnTo>
                    <a:pt x="1921774" y="0"/>
                  </a:lnTo>
                  <a:lnTo>
                    <a:pt x="1921774" y="643062"/>
                  </a:lnTo>
                  <a:lnTo>
                    <a:pt x="0" y="643062"/>
                  </a:lnTo>
                  <a:close/>
                </a:path>
              </a:pathLst>
            </a:custGeom>
            <a:blipFill>
              <a:blip r:embed="rId6"/>
              <a:stretch>
                <a:fillRect l="0" t="-62067" r="0" b="-62067"/>
              </a:stretch>
            </a:blipFill>
            <a:ln w="161925" cap="sq">
              <a:solidFill>
                <a:srgbClr val="59CEF7"/>
              </a:solidFill>
              <a:prstDash val="solid"/>
              <a:miter/>
            </a:ln>
          </p:spPr>
        </p:sp>
      </p:grpSp>
      <p:sp>
        <p:nvSpPr>
          <p:cNvPr name="Freeform 19" id="19"/>
          <p:cNvSpPr/>
          <p:nvPr/>
        </p:nvSpPr>
        <p:spPr>
          <a:xfrm flipH="false" flipV="false" rot="0">
            <a:off x="15659202" y="808663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7533411" y="808663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8609969" y="6038413"/>
            <a:ext cx="9084134" cy="3455916"/>
            <a:chOff x="0" y="0"/>
            <a:chExt cx="1921774" cy="731109"/>
          </a:xfrm>
        </p:grpSpPr>
        <p:sp>
          <p:nvSpPr>
            <p:cNvPr name="Freeform 22" id="22"/>
            <p:cNvSpPr/>
            <p:nvPr/>
          </p:nvSpPr>
          <p:spPr>
            <a:xfrm flipH="false" flipV="false" rot="0">
              <a:off x="0" y="0"/>
              <a:ext cx="1921774" cy="731109"/>
            </a:xfrm>
            <a:custGeom>
              <a:avLst/>
              <a:gdLst/>
              <a:ahLst/>
              <a:cxnLst/>
              <a:rect r="r" b="b" t="t" l="l"/>
              <a:pathLst>
                <a:path h="731109" w="1921774">
                  <a:moveTo>
                    <a:pt x="0" y="0"/>
                  </a:moveTo>
                  <a:lnTo>
                    <a:pt x="1921774" y="0"/>
                  </a:lnTo>
                  <a:lnTo>
                    <a:pt x="1921774" y="731109"/>
                  </a:lnTo>
                  <a:lnTo>
                    <a:pt x="0" y="731109"/>
                  </a:lnTo>
                  <a:close/>
                </a:path>
              </a:pathLst>
            </a:custGeom>
            <a:blipFill>
              <a:blip r:embed="rId9"/>
              <a:stretch>
                <a:fillRect l="-6767" t="0" r="0" b="-86980"/>
              </a:stretch>
            </a:blipFill>
            <a:ln w="161925" cap="sq">
              <a:solidFill>
                <a:srgbClr val="59CEF7"/>
              </a:solidFill>
              <a:prstDash val="solid"/>
              <a:miter/>
            </a:ln>
          </p:spPr>
        </p:sp>
      </p:grpSp>
      <p:sp>
        <p:nvSpPr>
          <p:cNvPr name="Freeform 23" id="23"/>
          <p:cNvSpPr/>
          <p:nvPr/>
        </p:nvSpPr>
        <p:spPr>
          <a:xfrm flipH="false" flipV="false" rot="0">
            <a:off x="1028700" y="4829614"/>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028700" y="7105153"/>
            <a:ext cx="420409" cy="253122"/>
          </a:xfrm>
          <a:custGeom>
            <a:avLst/>
            <a:gdLst/>
            <a:ahLst/>
            <a:cxnLst/>
            <a:rect r="r" b="b" t="t" l="l"/>
            <a:pathLst>
              <a:path h="253122" w="420409">
                <a:moveTo>
                  <a:pt x="0" y="0"/>
                </a:moveTo>
                <a:lnTo>
                  <a:pt x="420409" y="0"/>
                </a:lnTo>
                <a:lnTo>
                  <a:pt x="420409" y="253122"/>
                </a:lnTo>
                <a:lnTo>
                  <a:pt x="0" y="2531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639119" y="4721225"/>
            <a:ext cx="5894292"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SMART HOMES</a:t>
            </a:r>
          </a:p>
        </p:txBody>
      </p:sp>
      <p:sp>
        <p:nvSpPr>
          <p:cNvPr name="TextBox 26" id="26"/>
          <p:cNvSpPr txBox="true"/>
          <p:nvPr/>
        </p:nvSpPr>
        <p:spPr>
          <a:xfrm rot="0">
            <a:off x="1639119" y="6996764"/>
            <a:ext cx="5129693"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Roboto Bold"/>
                <a:ea typeface="Roboto Bold"/>
                <a:cs typeface="Roboto Bold"/>
                <a:sym typeface="Roboto Bold"/>
              </a:rPr>
              <a:t>AGRICULTURE</a:t>
            </a:r>
          </a:p>
        </p:txBody>
      </p:sp>
      <p:sp>
        <p:nvSpPr>
          <p:cNvPr name="TextBox 27" id="27"/>
          <p:cNvSpPr txBox="true"/>
          <p:nvPr/>
        </p:nvSpPr>
        <p:spPr>
          <a:xfrm rot="0">
            <a:off x="1639119" y="5402198"/>
            <a:ext cx="6533935" cy="1261191"/>
          </a:xfrm>
          <a:prstGeom prst="rect">
            <a:avLst/>
          </a:prstGeom>
        </p:spPr>
        <p:txBody>
          <a:bodyPr anchor="t" rtlCol="false" tIns="0" lIns="0" bIns="0" rIns="0">
            <a:spAutoFit/>
          </a:bodyPr>
          <a:lstStyle/>
          <a:p>
            <a:pPr algn="just" marL="0" indent="0" lvl="0">
              <a:lnSpc>
                <a:spcPts val="3349"/>
              </a:lnSpc>
              <a:spcBef>
                <a:spcPct val="0"/>
              </a:spcBef>
            </a:pPr>
            <a:r>
              <a:rPr lang="en-US" sz="2392">
                <a:solidFill>
                  <a:srgbClr val="000000"/>
                </a:solidFill>
                <a:latin typeface="Roboto"/>
                <a:ea typeface="Roboto"/>
                <a:cs typeface="Roboto"/>
                <a:sym typeface="Roboto"/>
              </a:rPr>
              <a:t>Ensuring the system can handle growth, such as integrating new devices or scaling AI models, without performance degradation.</a:t>
            </a:r>
          </a:p>
        </p:txBody>
      </p:sp>
      <p:sp>
        <p:nvSpPr>
          <p:cNvPr name="TextBox 28" id="28"/>
          <p:cNvSpPr txBox="true"/>
          <p:nvPr/>
        </p:nvSpPr>
        <p:spPr>
          <a:xfrm rot="0">
            <a:off x="1639119" y="7600014"/>
            <a:ext cx="6533935" cy="1261191"/>
          </a:xfrm>
          <a:prstGeom prst="rect">
            <a:avLst/>
          </a:prstGeom>
        </p:spPr>
        <p:txBody>
          <a:bodyPr anchor="t" rtlCol="false" tIns="0" lIns="0" bIns="0" rIns="0">
            <a:spAutoFit/>
          </a:bodyPr>
          <a:lstStyle/>
          <a:p>
            <a:pPr algn="just" marL="0" indent="0" lvl="0">
              <a:lnSpc>
                <a:spcPts val="3349"/>
              </a:lnSpc>
              <a:spcBef>
                <a:spcPct val="0"/>
              </a:spcBef>
            </a:pPr>
            <a:r>
              <a:rPr lang="en-US" sz="2392">
                <a:solidFill>
                  <a:srgbClr val="000000"/>
                </a:solidFill>
                <a:latin typeface="Roboto"/>
                <a:ea typeface="Roboto"/>
                <a:cs typeface="Roboto"/>
                <a:sym typeface="Roboto"/>
              </a:rPr>
              <a:t>AI-enabled automation optimizes crop yields, resource management, and environmental sustainability in farming.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417981" y="4416981"/>
            <a:ext cx="10287000" cy="1453039"/>
          </a:xfrm>
          <a:custGeom>
            <a:avLst/>
            <a:gdLst/>
            <a:ahLst/>
            <a:cxnLst/>
            <a:rect r="r" b="b" t="t" l="l"/>
            <a:pathLst>
              <a:path h="1453039" w="10287000">
                <a:moveTo>
                  <a:pt x="0" y="0"/>
                </a:moveTo>
                <a:lnTo>
                  <a:pt x="10287000" y="0"/>
                </a:lnTo>
                <a:lnTo>
                  <a:pt x="10287000" y="1453038"/>
                </a:lnTo>
                <a:lnTo>
                  <a:pt x="0" y="1453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31402" y="8147029"/>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994389" y="7699354"/>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533418" y="1028700"/>
            <a:ext cx="5025961" cy="8229600"/>
            <a:chOff x="0" y="0"/>
            <a:chExt cx="778653" cy="1274980"/>
          </a:xfrm>
        </p:grpSpPr>
        <p:sp>
          <p:nvSpPr>
            <p:cNvPr name="Freeform 6" id="6"/>
            <p:cNvSpPr/>
            <p:nvPr/>
          </p:nvSpPr>
          <p:spPr>
            <a:xfrm flipH="false" flipV="false" rot="0">
              <a:off x="0" y="0"/>
              <a:ext cx="778653" cy="1274980"/>
            </a:xfrm>
            <a:custGeom>
              <a:avLst/>
              <a:gdLst/>
              <a:ahLst/>
              <a:cxnLst/>
              <a:rect r="r" b="b" t="t" l="l"/>
              <a:pathLst>
                <a:path h="1274980" w="778653">
                  <a:moveTo>
                    <a:pt x="0" y="0"/>
                  </a:moveTo>
                  <a:lnTo>
                    <a:pt x="778653" y="0"/>
                  </a:lnTo>
                  <a:lnTo>
                    <a:pt x="778653" y="1274980"/>
                  </a:lnTo>
                  <a:lnTo>
                    <a:pt x="0" y="1274980"/>
                  </a:lnTo>
                  <a:close/>
                </a:path>
              </a:pathLst>
            </a:custGeom>
            <a:blipFill>
              <a:blip r:embed="rId6"/>
              <a:stretch>
                <a:fillRect l="-95548" t="0" r="-95548" b="0"/>
              </a:stretch>
            </a:blipFill>
            <a:ln w="161925" cap="sq">
              <a:solidFill>
                <a:srgbClr val="59CEF7"/>
              </a:solidFill>
              <a:prstDash val="solid"/>
              <a:miter/>
            </a:ln>
          </p:spPr>
        </p:sp>
      </p:grpSp>
      <p:sp>
        <p:nvSpPr>
          <p:cNvPr name="TextBox 7" id="7"/>
          <p:cNvSpPr txBox="true"/>
          <p:nvPr/>
        </p:nvSpPr>
        <p:spPr>
          <a:xfrm rot="0">
            <a:off x="1028700" y="1028700"/>
            <a:ext cx="10504718" cy="1292224"/>
          </a:xfrm>
          <a:prstGeom prst="rect">
            <a:avLst/>
          </a:prstGeom>
        </p:spPr>
        <p:txBody>
          <a:bodyPr anchor="t" rtlCol="false" tIns="0" lIns="0" bIns="0" rIns="0">
            <a:spAutoFit/>
          </a:bodyPr>
          <a:lstStyle/>
          <a:p>
            <a:pPr algn="l" marL="0" indent="0" lvl="0">
              <a:lnSpc>
                <a:spcPts val="8499"/>
              </a:lnSpc>
            </a:pPr>
            <a:r>
              <a:rPr lang="en-US" sz="8499">
                <a:solidFill>
                  <a:srgbClr val="21277C"/>
                </a:solidFill>
                <a:latin typeface="Impact"/>
                <a:ea typeface="Impact"/>
                <a:cs typeface="Impact"/>
                <a:sym typeface="Impact"/>
              </a:rPr>
              <a:t>CONCLUSION</a:t>
            </a:r>
          </a:p>
        </p:txBody>
      </p:sp>
      <p:sp>
        <p:nvSpPr>
          <p:cNvPr name="TextBox 8" id="8"/>
          <p:cNvSpPr txBox="true"/>
          <p:nvPr/>
        </p:nvSpPr>
        <p:spPr>
          <a:xfrm rot="0">
            <a:off x="1028700" y="2273299"/>
            <a:ext cx="9865962" cy="6556375"/>
          </a:xfrm>
          <a:prstGeom prst="rect">
            <a:avLst/>
          </a:prstGeom>
        </p:spPr>
        <p:txBody>
          <a:bodyPr anchor="t" rtlCol="false" tIns="0" lIns="0" bIns="0" rIns="0">
            <a:spAutoFit/>
          </a:bodyPr>
          <a:lstStyle/>
          <a:p>
            <a:pPr algn="just">
              <a:lnSpc>
                <a:spcPts val="3499"/>
              </a:lnSpc>
            </a:pPr>
            <a:r>
              <a:rPr lang="en-US" sz="2499">
                <a:solidFill>
                  <a:srgbClr val="000000"/>
                </a:solidFill>
                <a:latin typeface="Roboto"/>
                <a:ea typeface="Roboto"/>
                <a:cs typeface="Roboto"/>
                <a:sym typeface="Roboto"/>
              </a:rPr>
              <a:t>A Compiler for AI-Driven IoT Device Automation is a transformative tool that bridges the gap between intelligent AI systems and diverse IoT ecosystems. By translating high-level AI models and automation rules into optimized, device-specific instructions, it simplifies development, enhances compatibility, and ensures efficient operation of IoT devices.</a:t>
            </a:r>
          </a:p>
          <a:p>
            <a:pPr algn="just">
              <a:lnSpc>
                <a:spcPts val="3499"/>
              </a:lnSpc>
            </a:pPr>
          </a:p>
          <a:p>
            <a:pPr algn="just">
              <a:lnSpc>
                <a:spcPts val="3499"/>
              </a:lnSpc>
            </a:pPr>
            <a:r>
              <a:rPr lang="en-US" sz="2499">
                <a:solidFill>
                  <a:srgbClr val="000000"/>
                </a:solidFill>
                <a:latin typeface="Roboto"/>
                <a:ea typeface="Roboto"/>
                <a:cs typeface="Roboto"/>
                <a:sym typeface="Roboto"/>
              </a:rPr>
              <a:t>This innovation empowers real-time decision-making, scalability, and adaptability across industries such as smart homes, healthcare, agriculture, and industrial automation. While challenges like hardware diversity, resource constraints, and security remain, the benefits of streamlined workflows, cost efficiency, and intelligent automation make this technology a cornerstone for the future of smart, interconnected systems.</a:t>
            </a:r>
          </a:p>
          <a:p>
            <a:pPr algn="just">
              <a:lnSpc>
                <a:spcPts val="34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328F">
                <a:alpha val="100000"/>
              </a:srgbClr>
            </a:gs>
            <a:gs pos="100000">
              <a:srgbClr val="1B1F6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643612" y="7096995"/>
            <a:ext cx="8125791" cy="3199530"/>
          </a:xfrm>
          <a:custGeom>
            <a:avLst/>
            <a:gdLst/>
            <a:ahLst/>
            <a:cxnLst/>
            <a:rect r="r" b="b" t="t" l="l"/>
            <a:pathLst>
              <a:path h="3199530" w="8125791">
                <a:moveTo>
                  <a:pt x="0" y="0"/>
                </a:moveTo>
                <a:lnTo>
                  <a:pt x="8125791" y="0"/>
                </a:lnTo>
                <a:lnTo>
                  <a:pt x="8125791" y="3199530"/>
                </a:lnTo>
                <a:lnTo>
                  <a:pt x="0" y="319953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517821" y="7096995"/>
            <a:ext cx="8125791" cy="3199530"/>
          </a:xfrm>
          <a:custGeom>
            <a:avLst/>
            <a:gdLst/>
            <a:ahLst/>
            <a:cxnLst/>
            <a:rect r="r" b="b" t="t" l="l"/>
            <a:pathLst>
              <a:path h="3199530" w="8125791">
                <a:moveTo>
                  <a:pt x="8125791" y="0"/>
                </a:moveTo>
                <a:lnTo>
                  <a:pt x="0" y="0"/>
                </a:lnTo>
                <a:lnTo>
                  <a:pt x="0" y="3199530"/>
                </a:lnTo>
                <a:lnTo>
                  <a:pt x="8125791" y="3199530"/>
                </a:lnTo>
                <a:lnTo>
                  <a:pt x="81257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607969" y="7096995"/>
            <a:ext cx="8125791" cy="3199530"/>
          </a:xfrm>
          <a:custGeom>
            <a:avLst/>
            <a:gdLst/>
            <a:ahLst/>
            <a:cxnLst/>
            <a:rect r="r" b="b" t="t" l="l"/>
            <a:pathLst>
              <a:path h="3199530" w="8125791">
                <a:moveTo>
                  <a:pt x="8125790" y="0"/>
                </a:moveTo>
                <a:lnTo>
                  <a:pt x="0" y="0"/>
                </a:lnTo>
                <a:lnTo>
                  <a:pt x="0" y="3199530"/>
                </a:lnTo>
                <a:lnTo>
                  <a:pt x="8125790" y="3199530"/>
                </a:lnTo>
                <a:lnTo>
                  <a:pt x="812579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898193" y="3235878"/>
            <a:ext cx="10491614" cy="3177069"/>
          </a:xfrm>
          <a:prstGeom prst="rect">
            <a:avLst/>
          </a:prstGeom>
        </p:spPr>
        <p:txBody>
          <a:bodyPr anchor="t" rtlCol="false" tIns="0" lIns="0" bIns="0" rIns="0">
            <a:spAutoFit/>
          </a:bodyPr>
          <a:lstStyle/>
          <a:p>
            <a:pPr algn="ctr" marL="0" indent="0" lvl="0">
              <a:lnSpc>
                <a:spcPts val="23335"/>
              </a:lnSpc>
              <a:spcBef>
                <a:spcPct val="0"/>
              </a:spcBef>
            </a:pPr>
            <a:r>
              <a:rPr lang="en-US" sz="16668">
                <a:solidFill>
                  <a:srgbClr val="D9D9D9"/>
                </a:solidFill>
                <a:latin typeface="Impact"/>
                <a:ea typeface="Impact"/>
                <a:cs typeface="Impact"/>
                <a:sym typeface="Impact"/>
              </a:rPr>
              <a:t>THANK </a:t>
            </a:r>
            <a:r>
              <a:rPr lang="en-US" sz="16668">
                <a:solidFill>
                  <a:srgbClr val="59CEF7"/>
                </a:solidFill>
                <a:latin typeface="Impact"/>
                <a:ea typeface="Impact"/>
                <a:cs typeface="Impact"/>
                <a:sym typeface="Impact"/>
              </a:rPr>
              <a:t>YOU</a:t>
            </a:r>
          </a:p>
        </p:txBody>
      </p:sp>
      <p:grpSp>
        <p:nvGrpSpPr>
          <p:cNvPr name="Group 6" id="6"/>
          <p:cNvGrpSpPr/>
          <p:nvPr/>
        </p:nvGrpSpPr>
        <p:grpSpPr>
          <a:xfrm rot="0">
            <a:off x="-572466" y="-204788"/>
            <a:ext cx="19123819" cy="1589484"/>
            <a:chOff x="0" y="0"/>
            <a:chExt cx="5036726" cy="418630"/>
          </a:xfrm>
        </p:grpSpPr>
        <p:sp>
          <p:nvSpPr>
            <p:cNvPr name="Freeform 7" id="7"/>
            <p:cNvSpPr/>
            <p:nvPr/>
          </p:nvSpPr>
          <p:spPr>
            <a:xfrm flipH="false" flipV="false" rot="0">
              <a:off x="0" y="0"/>
              <a:ext cx="5036726" cy="418630"/>
            </a:xfrm>
            <a:custGeom>
              <a:avLst/>
              <a:gdLst/>
              <a:ahLst/>
              <a:cxnLst/>
              <a:rect r="r" b="b" t="t" l="l"/>
              <a:pathLst>
                <a:path h="418630" w="5036726">
                  <a:moveTo>
                    <a:pt x="0" y="0"/>
                  </a:moveTo>
                  <a:lnTo>
                    <a:pt x="5036726" y="0"/>
                  </a:lnTo>
                  <a:lnTo>
                    <a:pt x="5036726" y="418630"/>
                  </a:lnTo>
                  <a:lnTo>
                    <a:pt x="0" y="418630"/>
                  </a:lnTo>
                  <a:close/>
                </a:path>
              </a:pathLst>
            </a:custGeom>
            <a:gradFill rotWithShape="true">
              <a:gsLst>
                <a:gs pos="0">
                  <a:srgbClr val="2C328F">
                    <a:alpha val="100000"/>
                  </a:srgbClr>
                </a:gs>
                <a:gs pos="100000">
                  <a:srgbClr val="1B1F64">
                    <a:alpha val="100000"/>
                  </a:srgbClr>
                </a:gs>
              </a:gsLst>
              <a:lin ang="5400000"/>
            </a:gradFill>
          </p:spPr>
        </p:sp>
        <p:sp>
          <p:nvSpPr>
            <p:cNvPr name="TextBox 8" id="8"/>
            <p:cNvSpPr txBox="true"/>
            <p:nvPr/>
          </p:nvSpPr>
          <p:spPr>
            <a:xfrm>
              <a:off x="0" y="-38100"/>
              <a:ext cx="5036726" cy="456730"/>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647224" y="609005"/>
            <a:ext cx="6153016" cy="0"/>
          </a:xfrm>
          <a:prstGeom prst="line">
            <a:avLst/>
          </a:prstGeom>
          <a:ln cap="flat" w="38100">
            <a:solidFill>
              <a:srgbClr val="59CEF7"/>
            </a:solidFill>
            <a:prstDash val="solid"/>
            <a:headEnd type="none" len="sm" w="sm"/>
            <a:tailEnd type="none" len="sm" w="sm"/>
          </a:ln>
        </p:spPr>
      </p:sp>
      <p:sp>
        <p:nvSpPr>
          <p:cNvPr name="AutoShape 10" id="10"/>
          <p:cNvSpPr/>
          <p:nvPr/>
        </p:nvSpPr>
        <p:spPr>
          <a:xfrm>
            <a:off x="11293950" y="1806178"/>
            <a:ext cx="5260077" cy="0"/>
          </a:xfrm>
          <a:prstGeom prst="line">
            <a:avLst/>
          </a:prstGeom>
          <a:ln cap="flat" w="38100">
            <a:solidFill>
              <a:srgbClr val="59CEF7"/>
            </a:solidFill>
            <a:prstDash val="solid"/>
            <a:headEnd type="none" len="sm" w="sm"/>
            <a:tailEnd type="none" len="sm" w="sm"/>
          </a:ln>
        </p:spPr>
      </p:sp>
      <p:sp>
        <p:nvSpPr>
          <p:cNvPr name="Freeform 11" id="11"/>
          <p:cNvSpPr/>
          <p:nvPr/>
        </p:nvSpPr>
        <p:spPr>
          <a:xfrm flipH="false" flipV="false" rot="-10800000">
            <a:off x="7155961" y="537567"/>
            <a:ext cx="1284270" cy="142875"/>
          </a:xfrm>
          <a:custGeom>
            <a:avLst/>
            <a:gdLst/>
            <a:ahLst/>
            <a:cxnLst/>
            <a:rect r="r" b="b" t="t" l="l"/>
            <a:pathLst>
              <a:path h="142875" w="1284270">
                <a:moveTo>
                  <a:pt x="0" y="0"/>
                </a:moveTo>
                <a:lnTo>
                  <a:pt x="1284269" y="0"/>
                </a:lnTo>
                <a:lnTo>
                  <a:pt x="1284269" y="142875"/>
                </a:lnTo>
                <a:lnTo>
                  <a:pt x="0" y="142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800000">
            <a:off x="8609969" y="537567"/>
            <a:ext cx="1284270" cy="142875"/>
          </a:xfrm>
          <a:custGeom>
            <a:avLst/>
            <a:gdLst/>
            <a:ahLst/>
            <a:cxnLst/>
            <a:rect r="r" b="b" t="t" l="l"/>
            <a:pathLst>
              <a:path h="142875" w="1284270">
                <a:moveTo>
                  <a:pt x="0" y="0"/>
                </a:moveTo>
                <a:lnTo>
                  <a:pt x="1284270" y="0"/>
                </a:lnTo>
                <a:lnTo>
                  <a:pt x="1284270" y="142875"/>
                </a:lnTo>
                <a:lnTo>
                  <a:pt x="0" y="142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7313103" y="489942"/>
            <a:ext cx="381000" cy="381000"/>
            <a:chOff x="0" y="0"/>
            <a:chExt cx="722489" cy="722489"/>
          </a:xfrm>
        </p:grpSpPr>
        <p:sp>
          <p:nvSpPr>
            <p:cNvPr name="Freeform 14" id="14"/>
            <p:cNvSpPr/>
            <p:nvPr/>
          </p:nvSpPr>
          <p:spPr>
            <a:xfrm flipH="false" flipV="false" rot="0">
              <a:off x="0" y="0"/>
              <a:ext cx="722489" cy="722489"/>
            </a:xfrm>
            <a:custGeom>
              <a:avLst/>
              <a:gdLst/>
              <a:ahLst/>
              <a:cxnLst/>
              <a:rect r="r" b="b" t="t" l="l"/>
              <a:pathLst>
                <a:path h="722489" w="722489">
                  <a:moveTo>
                    <a:pt x="361244" y="0"/>
                  </a:moveTo>
                  <a:cubicBezTo>
                    <a:pt x="161735" y="0"/>
                    <a:pt x="0" y="161735"/>
                    <a:pt x="0" y="361244"/>
                  </a:cubicBezTo>
                  <a:cubicBezTo>
                    <a:pt x="0" y="560754"/>
                    <a:pt x="161735" y="722489"/>
                    <a:pt x="361244" y="722489"/>
                  </a:cubicBezTo>
                  <a:cubicBezTo>
                    <a:pt x="560754" y="722489"/>
                    <a:pt x="722489" y="560754"/>
                    <a:pt x="722489" y="361244"/>
                  </a:cubicBezTo>
                  <a:cubicBezTo>
                    <a:pt x="722489" y="161735"/>
                    <a:pt x="560754" y="0"/>
                    <a:pt x="361244" y="0"/>
                  </a:cubicBezTo>
                  <a:close/>
                </a:path>
              </a:pathLst>
            </a:custGeom>
            <a:solidFill>
              <a:srgbClr val="59CEF7"/>
            </a:solidFill>
          </p:spPr>
        </p:sp>
        <p:sp>
          <p:nvSpPr>
            <p:cNvPr name="TextBox 15" id="15"/>
            <p:cNvSpPr txBox="true"/>
            <p:nvPr/>
          </p:nvSpPr>
          <p:spPr>
            <a:xfrm>
              <a:off x="67733" y="29633"/>
              <a:ext cx="587022" cy="625122"/>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flipH="true">
            <a:off x="16554027" y="826060"/>
            <a:ext cx="826745" cy="980118"/>
          </a:xfrm>
          <a:prstGeom prst="line">
            <a:avLst/>
          </a:prstGeom>
          <a:ln cap="flat" w="38100">
            <a:solidFill>
              <a:srgbClr val="59CEF7"/>
            </a:solidFill>
            <a:prstDash val="solid"/>
            <a:headEnd type="none" len="sm" w="sm"/>
            <a:tailEnd type="none" len="sm" w="sm"/>
          </a:ln>
        </p:spPr>
      </p:sp>
      <p:sp>
        <p:nvSpPr>
          <p:cNvPr name="Freeform 17" id="17"/>
          <p:cNvSpPr/>
          <p:nvPr/>
        </p:nvSpPr>
        <p:spPr>
          <a:xfrm flipH="false" flipV="false" rot="0">
            <a:off x="11293950" y="1520291"/>
            <a:ext cx="1160964" cy="285887"/>
          </a:xfrm>
          <a:custGeom>
            <a:avLst/>
            <a:gdLst/>
            <a:ahLst/>
            <a:cxnLst/>
            <a:rect r="r" b="b" t="t" l="l"/>
            <a:pathLst>
              <a:path h="285887" w="1160964">
                <a:moveTo>
                  <a:pt x="0" y="0"/>
                </a:moveTo>
                <a:lnTo>
                  <a:pt x="1160964" y="0"/>
                </a:lnTo>
                <a:lnTo>
                  <a:pt x="1160964" y="285887"/>
                </a:lnTo>
                <a:lnTo>
                  <a:pt x="0" y="285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DAGXQ7f3x1Y</dc:identifier>
  <dcterms:modified xsi:type="dcterms:W3CDTF">2011-08-01T06:04:30Z</dcterms:modified>
  <cp:revision>1</cp:revision>
  <dc:title>Compiler for AI-Driven IoT Device Automation</dc:title>
</cp:coreProperties>
</file>